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 id="2147484188" r:id="rId2"/>
  </p:sldMasterIdLst>
  <p:notesMasterIdLst>
    <p:notesMasterId r:id="rId54"/>
  </p:notesMasterIdLst>
  <p:sldIdLst>
    <p:sldId id="256" r:id="rId3"/>
    <p:sldId id="257" r:id="rId4"/>
    <p:sldId id="258" r:id="rId5"/>
    <p:sldId id="259" r:id="rId6"/>
    <p:sldId id="276" r:id="rId7"/>
    <p:sldId id="311" r:id="rId8"/>
    <p:sldId id="310" r:id="rId9"/>
    <p:sldId id="312" r:id="rId10"/>
    <p:sldId id="265" r:id="rId11"/>
    <p:sldId id="294" r:id="rId12"/>
    <p:sldId id="309" r:id="rId13"/>
    <p:sldId id="264" r:id="rId14"/>
    <p:sldId id="266" r:id="rId15"/>
    <p:sldId id="295" r:id="rId16"/>
    <p:sldId id="296" r:id="rId17"/>
    <p:sldId id="297" r:id="rId18"/>
    <p:sldId id="298" r:id="rId19"/>
    <p:sldId id="302" r:id="rId20"/>
    <p:sldId id="299" r:id="rId21"/>
    <p:sldId id="313" r:id="rId22"/>
    <p:sldId id="314" r:id="rId23"/>
    <p:sldId id="315" r:id="rId24"/>
    <p:sldId id="317" r:id="rId25"/>
    <p:sldId id="316" r:id="rId26"/>
    <p:sldId id="318" r:id="rId27"/>
    <p:sldId id="319" r:id="rId28"/>
    <p:sldId id="320" r:id="rId29"/>
    <p:sldId id="321" r:id="rId30"/>
    <p:sldId id="268" r:id="rId31"/>
    <p:sldId id="274" r:id="rId32"/>
    <p:sldId id="277" r:id="rId33"/>
    <p:sldId id="282" r:id="rId34"/>
    <p:sldId id="281" r:id="rId35"/>
    <p:sldId id="283" r:id="rId36"/>
    <p:sldId id="303" r:id="rId37"/>
    <p:sldId id="280" r:id="rId38"/>
    <p:sldId id="279" r:id="rId39"/>
    <p:sldId id="284" r:id="rId40"/>
    <p:sldId id="285" r:id="rId41"/>
    <p:sldId id="304" r:id="rId42"/>
    <p:sldId id="305" r:id="rId43"/>
    <p:sldId id="306" r:id="rId44"/>
    <p:sldId id="307" r:id="rId45"/>
    <p:sldId id="286" r:id="rId46"/>
    <p:sldId id="289" r:id="rId47"/>
    <p:sldId id="290" r:id="rId48"/>
    <p:sldId id="291" r:id="rId49"/>
    <p:sldId id="292" r:id="rId50"/>
    <p:sldId id="293" r:id="rId51"/>
    <p:sldId id="323" r:id="rId52"/>
    <p:sldId id="322" r:id="rId5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10" autoAdjust="0"/>
  </p:normalViewPr>
  <p:slideViewPr>
    <p:cSldViewPr>
      <p:cViewPr>
        <p:scale>
          <a:sx n="106" d="100"/>
          <a:sy n="106" d="100"/>
        </p:scale>
        <p:origin x="-30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87DEF2-6D5E-4387-9AF8-4361AEC054D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tr-TR"/>
        </a:p>
      </dgm:t>
    </dgm:pt>
    <dgm:pt modelId="{C621E450-4DC6-4165-BBF2-446CCDB056E5}">
      <dgm:prSet phldrT="[Metin]" custT="1"/>
      <dgm:spPr>
        <a:solidFill>
          <a:srgbClr val="002060"/>
        </a:solidFill>
      </dgm:spPr>
      <dgm:t>
        <a:bodyPr/>
        <a:lstStyle/>
        <a:p>
          <a:r>
            <a:rPr lang="tr-TR" sz="1400" b="1" dirty="0" smtClean="0"/>
            <a:t>EBA DERS</a:t>
          </a:r>
          <a:endParaRPr lang="tr-TR" sz="1400" b="1" dirty="0"/>
        </a:p>
      </dgm:t>
    </dgm:pt>
    <dgm:pt modelId="{BC581B69-4F63-418E-8F98-319870A8B225}" type="parTrans" cxnId="{8B0EE6D8-7626-4BDF-BA17-3877D3B3134B}">
      <dgm:prSet/>
      <dgm:spPr/>
      <dgm:t>
        <a:bodyPr/>
        <a:lstStyle/>
        <a:p>
          <a:endParaRPr lang="tr-TR" sz="3600" b="1"/>
        </a:p>
      </dgm:t>
    </dgm:pt>
    <dgm:pt modelId="{6224FA0E-5A92-41DC-8CF3-CF50140BEE1B}" type="sibTrans" cxnId="{8B0EE6D8-7626-4BDF-BA17-3877D3B3134B}">
      <dgm:prSet custT="1"/>
      <dgm:spPr/>
      <dgm:t>
        <a:bodyPr/>
        <a:lstStyle/>
        <a:p>
          <a:endParaRPr lang="tr-TR" sz="1100" b="1"/>
        </a:p>
      </dgm:t>
    </dgm:pt>
    <dgm:pt modelId="{CCCCA41E-830F-4F2A-A167-D95163BCE491}">
      <dgm:prSet phldrT="[Metin]" custT="1"/>
      <dgm:spPr>
        <a:solidFill>
          <a:schemeClr val="accent2"/>
        </a:solidFill>
      </dgm:spPr>
      <dgm:t>
        <a:bodyPr/>
        <a:lstStyle/>
        <a:p>
          <a:r>
            <a:rPr lang="tr-TR" sz="1400" b="1" dirty="0" smtClean="0"/>
            <a:t>İÇERİK</a:t>
          </a:r>
          <a:endParaRPr lang="tr-TR" sz="1400" b="1" dirty="0"/>
        </a:p>
      </dgm:t>
    </dgm:pt>
    <dgm:pt modelId="{D530A3DD-2712-4D6D-9BD7-47DD01D42A06}" type="parTrans" cxnId="{ED96DAA3-0F6A-468E-93EB-A9B0DA92042A}">
      <dgm:prSet/>
      <dgm:spPr/>
      <dgm:t>
        <a:bodyPr/>
        <a:lstStyle/>
        <a:p>
          <a:endParaRPr lang="tr-TR" sz="3600" b="1"/>
        </a:p>
      </dgm:t>
    </dgm:pt>
    <dgm:pt modelId="{52E9A35A-59A1-4A78-83BB-D0E6BDB8EC13}" type="sibTrans" cxnId="{ED96DAA3-0F6A-468E-93EB-A9B0DA92042A}">
      <dgm:prSet custT="1"/>
      <dgm:spPr/>
      <dgm:t>
        <a:bodyPr/>
        <a:lstStyle/>
        <a:p>
          <a:endParaRPr lang="tr-TR" sz="1100" b="1"/>
        </a:p>
      </dgm:t>
    </dgm:pt>
    <dgm:pt modelId="{B1E89EAE-0998-4500-98BA-EC70F9D9B9E1}">
      <dgm:prSet phldrT="[Metin]" custT="1"/>
      <dgm:spPr>
        <a:solidFill>
          <a:schemeClr val="accent5"/>
        </a:solidFill>
      </dgm:spPr>
      <dgm:t>
        <a:bodyPr/>
        <a:lstStyle/>
        <a:p>
          <a:r>
            <a:rPr lang="tr-TR" sz="1400" b="1" dirty="0" smtClean="0"/>
            <a:t>YARIŞMA</a:t>
          </a:r>
          <a:endParaRPr lang="tr-TR" sz="1400" b="1" dirty="0"/>
        </a:p>
      </dgm:t>
    </dgm:pt>
    <dgm:pt modelId="{FA951816-FE0E-403C-8E52-096921DC35F2}" type="parTrans" cxnId="{AD35BDDB-D4B3-481A-8D58-CBD3440E3E5F}">
      <dgm:prSet/>
      <dgm:spPr/>
      <dgm:t>
        <a:bodyPr/>
        <a:lstStyle/>
        <a:p>
          <a:endParaRPr lang="tr-TR" sz="3600" b="1"/>
        </a:p>
      </dgm:t>
    </dgm:pt>
    <dgm:pt modelId="{A45E009A-9EEF-4289-B638-3D3DCDB0C24F}" type="sibTrans" cxnId="{AD35BDDB-D4B3-481A-8D58-CBD3440E3E5F}">
      <dgm:prSet custT="1"/>
      <dgm:spPr/>
      <dgm:t>
        <a:bodyPr/>
        <a:lstStyle/>
        <a:p>
          <a:endParaRPr lang="tr-TR" sz="1100" b="1"/>
        </a:p>
      </dgm:t>
    </dgm:pt>
    <dgm:pt modelId="{7242D5C1-7147-463E-BB11-33573D6BC393}">
      <dgm:prSet phldrT="[Metin]" custT="1"/>
      <dgm:spPr>
        <a:solidFill>
          <a:schemeClr val="accent6"/>
        </a:solidFill>
      </dgm:spPr>
      <dgm:t>
        <a:bodyPr/>
        <a:lstStyle/>
        <a:p>
          <a:r>
            <a:rPr lang="tr-TR" sz="1400" b="1" dirty="0" smtClean="0"/>
            <a:t>UYGULAMALAR</a:t>
          </a:r>
          <a:endParaRPr lang="tr-TR" sz="1400" b="1" dirty="0"/>
        </a:p>
      </dgm:t>
    </dgm:pt>
    <dgm:pt modelId="{6201BF5E-011B-4F71-AE1D-5852D64CDD5A}" type="parTrans" cxnId="{86AC6BE9-7710-490A-85E9-119BEFFC2C9F}">
      <dgm:prSet/>
      <dgm:spPr/>
      <dgm:t>
        <a:bodyPr/>
        <a:lstStyle/>
        <a:p>
          <a:endParaRPr lang="tr-TR" sz="3600" b="1"/>
        </a:p>
      </dgm:t>
    </dgm:pt>
    <dgm:pt modelId="{32A26946-2EC3-4F93-9E92-3FA4CD9AC560}" type="sibTrans" cxnId="{86AC6BE9-7710-490A-85E9-119BEFFC2C9F}">
      <dgm:prSet custT="1"/>
      <dgm:spPr/>
      <dgm:t>
        <a:bodyPr/>
        <a:lstStyle/>
        <a:p>
          <a:endParaRPr lang="tr-TR" sz="1100" b="1"/>
        </a:p>
      </dgm:t>
    </dgm:pt>
    <dgm:pt modelId="{1EFA2C8A-AA0C-487F-A6A7-024F40E3D7CC}">
      <dgm:prSet phldrT="[Metin]" custT="1"/>
      <dgm:spPr>
        <a:solidFill>
          <a:schemeClr val="accent3">
            <a:lumMod val="75000"/>
          </a:schemeClr>
        </a:solidFill>
      </dgm:spPr>
      <dgm:t>
        <a:bodyPr/>
        <a:lstStyle/>
        <a:p>
          <a:r>
            <a:rPr lang="tr-TR" sz="1400" b="1" dirty="0" smtClean="0"/>
            <a:t>EBA RADYO</a:t>
          </a:r>
          <a:endParaRPr lang="tr-TR" sz="1400" b="1" dirty="0"/>
        </a:p>
      </dgm:t>
    </dgm:pt>
    <dgm:pt modelId="{D9A70D64-8B36-42A0-96D7-BEEAE146DCF0}" type="parTrans" cxnId="{E2C0D40B-BB79-442C-B360-BA37E259D7F5}">
      <dgm:prSet/>
      <dgm:spPr/>
      <dgm:t>
        <a:bodyPr/>
        <a:lstStyle/>
        <a:p>
          <a:endParaRPr lang="tr-TR" sz="3600" b="1"/>
        </a:p>
      </dgm:t>
    </dgm:pt>
    <dgm:pt modelId="{A0D6E466-A36A-4B95-A542-D0B3DCF53219}" type="sibTrans" cxnId="{E2C0D40B-BB79-442C-B360-BA37E259D7F5}">
      <dgm:prSet custT="1"/>
      <dgm:spPr/>
      <dgm:t>
        <a:bodyPr/>
        <a:lstStyle/>
        <a:p>
          <a:endParaRPr lang="tr-TR" sz="1100" b="1"/>
        </a:p>
      </dgm:t>
    </dgm:pt>
    <dgm:pt modelId="{0B049F9A-5DF9-4130-A583-1B7396687E3F}">
      <dgm:prSet phldrT="[Metin]" custT="1"/>
      <dgm:spPr>
        <a:solidFill>
          <a:schemeClr val="accent2">
            <a:lumMod val="60000"/>
            <a:lumOff val="40000"/>
          </a:schemeClr>
        </a:solidFill>
      </dgm:spPr>
      <dgm:t>
        <a:bodyPr/>
        <a:lstStyle/>
        <a:p>
          <a:r>
            <a:rPr lang="tr-TR" sz="1400" b="1" dirty="0" smtClean="0"/>
            <a:t>EBA DOSYA</a:t>
          </a:r>
          <a:endParaRPr lang="tr-TR" sz="1400" b="1" dirty="0"/>
        </a:p>
      </dgm:t>
    </dgm:pt>
    <dgm:pt modelId="{629EC04C-1F63-4078-BA49-CF36551DFDAA}" type="parTrans" cxnId="{9F82E1E6-FC8C-43EB-9E1D-F4176EDF5603}">
      <dgm:prSet/>
      <dgm:spPr/>
      <dgm:t>
        <a:bodyPr/>
        <a:lstStyle/>
        <a:p>
          <a:endParaRPr lang="tr-TR" sz="3600" b="1"/>
        </a:p>
      </dgm:t>
    </dgm:pt>
    <dgm:pt modelId="{6EE7A2A0-6F55-495A-9F47-45A2969A22A6}" type="sibTrans" cxnId="{9F82E1E6-FC8C-43EB-9E1D-F4176EDF5603}">
      <dgm:prSet custT="1"/>
      <dgm:spPr/>
      <dgm:t>
        <a:bodyPr/>
        <a:lstStyle/>
        <a:p>
          <a:endParaRPr lang="tr-TR" sz="1100" b="1"/>
        </a:p>
      </dgm:t>
    </dgm:pt>
    <dgm:pt modelId="{6D7A2DF4-8AF4-43B7-9A75-C0242EF95FD8}">
      <dgm:prSet phldrT="[Metin]" custT="1"/>
      <dgm:spPr>
        <a:solidFill>
          <a:schemeClr val="accent4">
            <a:lumMod val="50000"/>
          </a:schemeClr>
        </a:solidFill>
      </dgm:spPr>
      <dgm:t>
        <a:bodyPr/>
        <a:lstStyle/>
        <a:p>
          <a:r>
            <a:rPr lang="tr-TR" sz="1400" b="1" dirty="0" smtClean="0"/>
            <a:t>E – KURS</a:t>
          </a:r>
          <a:endParaRPr lang="tr-TR" sz="1400" b="1" dirty="0"/>
        </a:p>
      </dgm:t>
    </dgm:pt>
    <dgm:pt modelId="{87E68FAC-EC69-4C48-8292-4B4CA58DF60D}" type="parTrans" cxnId="{7CBF2EA9-5727-4D43-84A7-2A96994E74AD}">
      <dgm:prSet/>
      <dgm:spPr/>
      <dgm:t>
        <a:bodyPr/>
        <a:lstStyle/>
        <a:p>
          <a:endParaRPr lang="tr-TR" sz="3600" b="1"/>
        </a:p>
      </dgm:t>
    </dgm:pt>
    <dgm:pt modelId="{1F537BA4-18E6-4C89-A4C2-F0A6987E7F1E}" type="sibTrans" cxnId="{7CBF2EA9-5727-4D43-84A7-2A96994E74AD}">
      <dgm:prSet custT="1"/>
      <dgm:spPr/>
      <dgm:t>
        <a:bodyPr/>
        <a:lstStyle/>
        <a:p>
          <a:endParaRPr lang="tr-TR" sz="1100" b="1"/>
        </a:p>
      </dgm:t>
    </dgm:pt>
    <dgm:pt modelId="{F0B2B1B5-68CC-4061-A9CF-AE9A5F5DB1B0}">
      <dgm:prSet phldrT="[Metin]" custT="1"/>
      <dgm:spPr>
        <a:solidFill>
          <a:srgbClr val="C00000"/>
        </a:solidFill>
      </dgm:spPr>
      <dgm:t>
        <a:bodyPr/>
        <a:lstStyle/>
        <a:p>
          <a:r>
            <a:rPr lang="tr-TR" sz="1400" b="1" dirty="0" smtClean="0"/>
            <a:t>UZAKTAN EĞİTİM</a:t>
          </a:r>
          <a:endParaRPr lang="tr-TR" sz="1400" b="1" dirty="0"/>
        </a:p>
      </dgm:t>
    </dgm:pt>
    <dgm:pt modelId="{3179EDC5-558D-4C26-B6BC-7314BDD0AEA6}" type="parTrans" cxnId="{6D173ED1-21D0-44E7-A785-C01D83288854}">
      <dgm:prSet/>
      <dgm:spPr/>
      <dgm:t>
        <a:bodyPr/>
        <a:lstStyle/>
        <a:p>
          <a:endParaRPr lang="tr-TR" sz="3600" b="1"/>
        </a:p>
      </dgm:t>
    </dgm:pt>
    <dgm:pt modelId="{68E8880F-222C-4020-9DAC-9BEA9DC87CF8}" type="sibTrans" cxnId="{6D173ED1-21D0-44E7-A785-C01D83288854}">
      <dgm:prSet custT="1"/>
      <dgm:spPr/>
      <dgm:t>
        <a:bodyPr/>
        <a:lstStyle/>
        <a:p>
          <a:endParaRPr lang="tr-TR" sz="1100" b="1"/>
        </a:p>
      </dgm:t>
    </dgm:pt>
    <dgm:pt modelId="{46AB9E83-6A7D-494C-9D7A-C3FE29DD432C}">
      <dgm:prSet phldrT="[Metin]" custT="1"/>
      <dgm:spPr>
        <a:solidFill>
          <a:srgbClr val="7030A0"/>
        </a:solidFill>
      </dgm:spPr>
      <dgm:t>
        <a:bodyPr/>
        <a:lstStyle/>
        <a:p>
          <a:r>
            <a:rPr lang="tr-TR" sz="1400" b="1" dirty="0" smtClean="0"/>
            <a:t>KODLAMA</a:t>
          </a:r>
          <a:endParaRPr lang="tr-TR" sz="1400" b="1" dirty="0"/>
        </a:p>
      </dgm:t>
    </dgm:pt>
    <dgm:pt modelId="{FFA4E262-460C-450F-847A-A429E8ED0B10}" type="parTrans" cxnId="{AD2035D1-8D05-4C8E-93F2-6A7E0B52E834}">
      <dgm:prSet/>
      <dgm:spPr/>
      <dgm:t>
        <a:bodyPr/>
        <a:lstStyle/>
        <a:p>
          <a:endParaRPr lang="tr-TR"/>
        </a:p>
      </dgm:t>
    </dgm:pt>
    <dgm:pt modelId="{A511A889-5472-4552-A87B-CC020AECFE13}" type="sibTrans" cxnId="{AD2035D1-8D05-4C8E-93F2-6A7E0B52E834}">
      <dgm:prSet/>
      <dgm:spPr/>
      <dgm:t>
        <a:bodyPr/>
        <a:lstStyle/>
        <a:p>
          <a:endParaRPr lang="tr-TR"/>
        </a:p>
      </dgm:t>
    </dgm:pt>
    <dgm:pt modelId="{9529926C-563C-42F4-816E-78C5238CBD4E}" type="pres">
      <dgm:prSet presAssocID="{F887DEF2-6D5E-4387-9AF8-4361AEC054D6}" presName="cycle" presStyleCnt="0">
        <dgm:presLayoutVars>
          <dgm:dir/>
          <dgm:resizeHandles val="exact"/>
        </dgm:presLayoutVars>
      </dgm:prSet>
      <dgm:spPr/>
      <dgm:t>
        <a:bodyPr/>
        <a:lstStyle/>
        <a:p>
          <a:endParaRPr lang="tr-TR"/>
        </a:p>
      </dgm:t>
    </dgm:pt>
    <dgm:pt modelId="{68D2F875-831C-4586-B69F-9F826977800B}" type="pres">
      <dgm:prSet presAssocID="{C621E450-4DC6-4165-BBF2-446CCDB056E5}" presName="node" presStyleLbl="node1" presStyleIdx="0" presStyleCnt="9" custScaleX="111374" custScaleY="111374">
        <dgm:presLayoutVars>
          <dgm:bulletEnabled val="1"/>
        </dgm:presLayoutVars>
      </dgm:prSet>
      <dgm:spPr/>
      <dgm:t>
        <a:bodyPr/>
        <a:lstStyle/>
        <a:p>
          <a:endParaRPr lang="tr-TR"/>
        </a:p>
      </dgm:t>
    </dgm:pt>
    <dgm:pt modelId="{83ED49BF-0479-46C7-8224-663621D64789}" type="pres">
      <dgm:prSet presAssocID="{6224FA0E-5A92-41DC-8CF3-CF50140BEE1B}" presName="sibTrans" presStyleLbl="sibTrans2D1" presStyleIdx="0" presStyleCnt="9"/>
      <dgm:spPr/>
      <dgm:t>
        <a:bodyPr/>
        <a:lstStyle/>
        <a:p>
          <a:endParaRPr lang="tr-TR"/>
        </a:p>
      </dgm:t>
    </dgm:pt>
    <dgm:pt modelId="{7CF1B678-E706-4271-8B07-928DF2384A7E}" type="pres">
      <dgm:prSet presAssocID="{6224FA0E-5A92-41DC-8CF3-CF50140BEE1B}" presName="connectorText" presStyleLbl="sibTrans2D1" presStyleIdx="0" presStyleCnt="9"/>
      <dgm:spPr/>
      <dgm:t>
        <a:bodyPr/>
        <a:lstStyle/>
        <a:p>
          <a:endParaRPr lang="tr-TR"/>
        </a:p>
      </dgm:t>
    </dgm:pt>
    <dgm:pt modelId="{CC77C46D-CFB0-46B4-BCA6-06DC5825F328}" type="pres">
      <dgm:prSet presAssocID="{CCCCA41E-830F-4F2A-A167-D95163BCE491}" presName="node" presStyleLbl="node1" presStyleIdx="1" presStyleCnt="9" custScaleX="111374" custScaleY="111374">
        <dgm:presLayoutVars>
          <dgm:bulletEnabled val="1"/>
        </dgm:presLayoutVars>
      </dgm:prSet>
      <dgm:spPr/>
      <dgm:t>
        <a:bodyPr/>
        <a:lstStyle/>
        <a:p>
          <a:endParaRPr lang="tr-TR"/>
        </a:p>
      </dgm:t>
    </dgm:pt>
    <dgm:pt modelId="{7D0B2D2A-AA34-48B5-82A6-817E27F9CEDD}" type="pres">
      <dgm:prSet presAssocID="{52E9A35A-59A1-4A78-83BB-D0E6BDB8EC13}" presName="sibTrans" presStyleLbl="sibTrans2D1" presStyleIdx="1" presStyleCnt="9"/>
      <dgm:spPr/>
      <dgm:t>
        <a:bodyPr/>
        <a:lstStyle/>
        <a:p>
          <a:endParaRPr lang="tr-TR"/>
        </a:p>
      </dgm:t>
    </dgm:pt>
    <dgm:pt modelId="{C8B7EF8B-8737-4CF1-8720-CC7EE367ED97}" type="pres">
      <dgm:prSet presAssocID="{52E9A35A-59A1-4A78-83BB-D0E6BDB8EC13}" presName="connectorText" presStyleLbl="sibTrans2D1" presStyleIdx="1" presStyleCnt="9"/>
      <dgm:spPr/>
      <dgm:t>
        <a:bodyPr/>
        <a:lstStyle/>
        <a:p>
          <a:endParaRPr lang="tr-TR"/>
        </a:p>
      </dgm:t>
    </dgm:pt>
    <dgm:pt modelId="{3ECFB6D2-D8D9-4155-B7D3-D7D2AB04405C}" type="pres">
      <dgm:prSet presAssocID="{B1E89EAE-0998-4500-98BA-EC70F9D9B9E1}" presName="node" presStyleLbl="node1" presStyleIdx="2" presStyleCnt="9" custScaleX="111374" custScaleY="111374">
        <dgm:presLayoutVars>
          <dgm:bulletEnabled val="1"/>
        </dgm:presLayoutVars>
      </dgm:prSet>
      <dgm:spPr/>
      <dgm:t>
        <a:bodyPr/>
        <a:lstStyle/>
        <a:p>
          <a:endParaRPr lang="tr-TR"/>
        </a:p>
      </dgm:t>
    </dgm:pt>
    <dgm:pt modelId="{01C9AF65-8203-4998-987C-FBCBF69D5F7A}" type="pres">
      <dgm:prSet presAssocID="{A45E009A-9EEF-4289-B638-3D3DCDB0C24F}" presName="sibTrans" presStyleLbl="sibTrans2D1" presStyleIdx="2" presStyleCnt="9"/>
      <dgm:spPr/>
      <dgm:t>
        <a:bodyPr/>
        <a:lstStyle/>
        <a:p>
          <a:endParaRPr lang="tr-TR"/>
        </a:p>
      </dgm:t>
    </dgm:pt>
    <dgm:pt modelId="{128A8441-C1BC-4C9B-ADDD-B703E7A120A6}" type="pres">
      <dgm:prSet presAssocID="{A45E009A-9EEF-4289-B638-3D3DCDB0C24F}" presName="connectorText" presStyleLbl="sibTrans2D1" presStyleIdx="2" presStyleCnt="9"/>
      <dgm:spPr/>
      <dgm:t>
        <a:bodyPr/>
        <a:lstStyle/>
        <a:p>
          <a:endParaRPr lang="tr-TR"/>
        </a:p>
      </dgm:t>
    </dgm:pt>
    <dgm:pt modelId="{F6D9D9AF-652B-46B9-8B2C-13D1B24E5D80}" type="pres">
      <dgm:prSet presAssocID="{7242D5C1-7147-463E-BB11-33573D6BC393}" presName="node" presStyleLbl="node1" presStyleIdx="3" presStyleCnt="9" custScaleX="111374" custScaleY="111374">
        <dgm:presLayoutVars>
          <dgm:bulletEnabled val="1"/>
        </dgm:presLayoutVars>
      </dgm:prSet>
      <dgm:spPr/>
      <dgm:t>
        <a:bodyPr/>
        <a:lstStyle/>
        <a:p>
          <a:endParaRPr lang="tr-TR"/>
        </a:p>
      </dgm:t>
    </dgm:pt>
    <dgm:pt modelId="{2CD7034C-BCC7-42F7-9BAD-9438F3A66C13}" type="pres">
      <dgm:prSet presAssocID="{32A26946-2EC3-4F93-9E92-3FA4CD9AC560}" presName="sibTrans" presStyleLbl="sibTrans2D1" presStyleIdx="3" presStyleCnt="9"/>
      <dgm:spPr/>
      <dgm:t>
        <a:bodyPr/>
        <a:lstStyle/>
        <a:p>
          <a:endParaRPr lang="tr-TR"/>
        </a:p>
      </dgm:t>
    </dgm:pt>
    <dgm:pt modelId="{B5E0C4AB-7264-45F0-9DB3-6CD36CF37AD4}" type="pres">
      <dgm:prSet presAssocID="{32A26946-2EC3-4F93-9E92-3FA4CD9AC560}" presName="connectorText" presStyleLbl="sibTrans2D1" presStyleIdx="3" presStyleCnt="9"/>
      <dgm:spPr/>
      <dgm:t>
        <a:bodyPr/>
        <a:lstStyle/>
        <a:p>
          <a:endParaRPr lang="tr-TR"/>
        </a:p>
      </dgm:t>
    </dgm:pt>
    <dgm:pt modelId="{60D5CA55-95C5-40A2-8378-B7235553110A}" type="pres">
      <dgm:prSet presAssocID="{1EFA2C8A-AA0C-487F-A6A7-024F40E3D7CC}" presName="node" presStyleLbl="node1" presStyleIdx="4" presStyleCnt="9" custScaleX="111374" custScaleY="111374">
        <dgm:presLayoutVars>
          <dgm:bulletEnabled val="1"/>
        </dgm:presLayoutVars>
      </dgm:prSet>
      <dgm:spPr/>
      <dgm:t>
        <a:bodyPr/>
        <a:lstStyle/>
        <a:p>
          <a:endParaRPr lang="tr-TR"/>
        </a:p>
      </dgm:t>
    </dgm:pt>
    <dgm:pt modelId="{9C3606E1-7B09-463E-822F-5F0F9D38ED0F}" type="pres">
      <dgm:prSet presAssocID="{A0D6E466-A36A-4B95-A542-D0B3DCF53219}" presName="sibTrans" presStyleLbl="sibTrans2D1" presStyleIdx="4" presStyleCnt="9"/>
      <dgm:spPr/>
      <dgm:t>
        <a:bodyPr/>
        <a:lstStyle/>
        <a:p>
          <a:endParaRPr lang="tr-TR"/>
        </a:p>
      </dgm:t>
    </dgm:pt>
    <dgm:pt modelId="{07E79D9B-3B58-4366-9D2D-55E2A82670F1}" type="pres">
      <dgm:prSet presAssocID="{A0D6E466-A36A-4B95-A542-D0B3DCF53219}" presName="connectorText" presStyleLbl="sibTrans2D1" presStyleIdx="4" presStyleCnt="9"/>
      <dgm:spPr/>
      <dgm:t>
        <a:bodyPr/>
        <a:lstStyle/>
        <a:p>
          <a:endParaRPr lang="tr-TR"/>
        </a:p>
      </dgm:t>
    </dgm:pt>
    <dgm:pt modelId="{E31623C5-2B61-427C-8032-2F4CA3CDC6A9}" type="pres">
      <dgm:prSet presAssocID="{0B049F9A-5DF9-4130-A583-1B7396687E3F}" presName="node" presStyleLbl="node1" presStyleIdx="5" presStyleCnt="9" custScaleX="111374" custScaleY="111374">
        <dgm:presLayoutVars>
          <dgm:bulletEnabled val="1"/>
        </dgm:presLayoutVars>
      </dgm:prSet>
      <dgm:spPr/>
      <dgm:t>
        <a:bodyPr/>
        <a:lstStyle/>
        <a:p>
          <a:endParaRPr lang="tr-TR"/>
        </a:p>
      </dgm:t>
    </dgm:pt>
    <dgm:pt modelId="{E9481045-F2D6-46D5-AAB7-8945DBA90D96}" type="pres">
      <dgm:prSet presAssocID="{6EE7A2A0-6F55-495A-9F47-45A2969A22A6}" presName="sibTrans" presStyleLbl="sibTrans2D1" presStyleIdx="5" presStyleCnt="9"/>
      <dgm:spPr/>
      <dgm:t>
        <a:bodyPr/>
        <a:lstStyle/>
        <a:p>
          <a:endParaRPr lang="tr-TR"/>
        </a:p>
      </dgm:t>
    </dgm:pt>
    <dgm:pt modelId="{02FE9735-15BD-43F6-A6C8-F011B07E90AF}" type="pres">
      <dgm:prSet presAssocID="{6EE7A2A0-6F55-495A-9F47-45A2969A22A6}" presName="connectorText" presStyleLbl="sibTrans2D1" presStyleIdx="5" presStyleCnt="9"/>
      <dgm:spPr/>
      <dgm:t>
        <a:bodyPr/>
        <a:lstStyle/>
        <a:p>
          <a:endParaRPr lang="tr-TR"/>
        </a:p>
      </dgm:t>
    </dgm:pt>
    <dgm:pt modelId="{3CB86176-FD1C-406E-978E-40C57E87A608}" type="pres">
      <dgm:prSet presAssocID="{6D7A2DF4-8AF4-43B7-9A75-C0242EF95FD8}" presName="node" presStyleLbl="node1" presStyleIdx="6" presStyleCnt="9" custScaleX="111374" custScaleY="111374">
        <dgm:presLayoutVars>
          <dgm:bulletEnabled val="1"/>
        </dgm:presLayoutVars>
      </dgm:prSet>
      <dgm:spPr/>
      <dgm:t>
        <a:bodyPr/>
        <a:lstStyle/>
        <a:p>
          <a:endParaRPr lang="tr-TR"/>
        </a:p>
      </dgm:t>
    </dgm:pt>
    <dgm:pt modelId="{7C8A40D3-9374-47D2-A473-9EE3515A9449}" type="pres">
      <dgm:prSet presAssocID="{1F537BA4-18E6-4C89-A4C2-F0A6987E7F1E}" presName="sibTrans" presStyleLbl="sibTrans2D1" presStyleIdx="6" presStyleCnt="9"/>
      <dgm:spPr/>
      <dgm:t>
        <a:bodyPr/>
        <a:lstStyle/>
        <a:p>
          <a:endParaRPr lang="tr-TR"/>
        </a:p>
      </dgm:t>
    </dgm:pt>
    <dgm:pt modelId="{4D4133ED-F0EA-4382-A266-8B675303524A}" type="pres">
      <dgm:prSet presAssocID="{1F537BA4-18E6-4C89-A4C2-F0A6987E7F1E}" presName="connectorText" presStyleLbl="sibTrans2D1" presStyleIdx="6" presStyleCnt="9"/>
      <dgm:spPr/>
      <dgm:t>
        <a:bodyPr/>
        <a:lstStyle/>
        <a:p>
          <a:endParaRPr lang="tr-TR"/>
        </a:p>
      </dgm:t>
    </dgm:pt>
    <dgm:pt modelId="{12868596-6F5C-4111-B7F2-147BF7607209}" type="pres">
      <dgm:prSet presAssocID="{F0B2B1B5-68CC-4061-A9CF-AE9A5F5DB1B0}" presName="node" presStyleLbl="node1" presStyleIdx="7" presStyleCnt="9" custScaleX="111374" custScaleY="111374">
        <dgm:presLayoutVars>
          <dgm:bulletEnabled val="1"/>
        </dgm:presLayoutVars>
      </dgm:prSet>
      <dgm:spPr/>
      <dgm:t>
        <a:bodyPr/>
        <a:lstStyle/>
        <a:p>
          <a:endParaRPr lang="tr-TR"/>
        </a:p>
      </dgm:t>
    </dgm:pt>
    <dgm:pt modelId="{D2AC3D44-08B3-4A8F-81A9-870C678F4083}" type="pres">
      <dgm:prSet presAssocID="{68E8880F-222C-4020-9DAC-9BEA9DC87CF8}" presName="sibTrans" presStyleLbl="sibTrans2D1" presStyleIdx="7" presStyleCnt="9"/>
      <dgm:spPr/>
      <dgm:t>
        <a:bodyPr/>
        <a:lstStyle/>
        <a:p>
          <a:endParaRPr lang="tr-TR"/>
        </a:p>
      </dgm:t>
    </dgm:pt>
    <dgm:pt modelId="{C820E0C8-63C1-42CE-BF7B-7C55B9FD094D}" type="pres">
      <dgm:prSet presAssocID="{68E8880F-222C-4020-9DAC-9BEA9DC87CF8}" presName="connectorText" presStyleLbl="sibTrans2D1" presStyleIdx="7" presStyleCnt="9"/>
      <dgm:spPr/>
      <dgm:t>
        <a:bodyPr/>
        <a:lstStyle/>
        <a:p>
          <a:endParaRPr lang="tr-TR"/>
        </a:p>
      </dgm:t>
    </dgm:pt>
    <dgm:pt modelId="{0CFD2784-4EF5-4191-B2BB-497FCC51EE35}" type="pres">
      <dgm:prSet presAssocID="{46AB9E83-6A7D-494C-9D7A-C3FE29DD432C}" presName="node" presStyleLbl="node1" presStyleIdx="8" presStyleCnt="9" custScaleX="111374" custScaleY="111374">
        <dgm:presLayoutVars>
          <dgm:bulletEnabled val="1"/>
        </dgm:presLayoutVars>
      </dgm:prSet>
      <dgm:spPr/>
      <dgm:t>
        <a:bodyPr/>
        <a:lstStyle/>
        <a:p>
          <a:endParaRPr lang="tr-TR"/>
        </a:p>
      </dgm:t>
    </dgm:pt>
    <dgm:pt modelId="{10FF6F55-E4D9-43AD-B21E-32B494DFAFE6}" type="pres">
      <dgm:prSet presAssocID="{A511A889-5472-4552-A87B-CC020AECFE13}" presName="sibTrans" presStyleLbl="sibTrans2D1" presStyleIdx="8" presStyleCnt="9"/>
      <dgm:spPr/>
      <dgm:t>
        <a:bodyPr/>
        <a:lstStyle/>
        <a:p>
          <a:endParaRPr lang="tr-TR"/>
        </a:p>
      </dgm:t>
    </dgm:pt>
    <dgm:pt modelId="{BE88ADF3-B0A9-45CE-BCAE-88826C7B138F}" type="pres">
      <dgm:prSet presAssocID="{A511A889-5472-4552-A87B-CC020AECFE13}" presName="connectorText" presStyleLbl="sibTrans2D1" presStyleIdx="8" presStyleCnt="9"/>
      <dgm:spPr/>
      <dgm:t>
        <a:bodyPr/>
        <a:lstStyle/>
        <a:p>
          <a:endParaRPr lang="tr-TR"/>
        </a:p>
      </dgm:t>
    </dgm:pt>
  </dgm:ptLst>
  <dgm:cxnLst>
    <dgm:cxn modelId="{6C5D0E61-5E09-487B-8273-A1F0FC30BE1D}" type="presOf" srcId="{52E9A35A-59A1-4A78-83BB-D0E6BDB8EC13}" destId="{7D0B2D2A-AA34-48B5-82A6-817E27F9CEDD}" srcOrd="0" destOrd="0" presId="urn:microsoft.com/office/officeart/2005/8/layout/cycle2"/>
    <dgm:cxn modelId="{EE47F7D4-139D-41BC-A367-59D034CA5498}" type="presOf" srcId="{1F537BA4-18E6-4C89-A4C2-F0A6987E7F1E}" destId="{7C8A40D3-9374-47D2-A473-9EE3515A9449}" srcOrd="0" destOrd="0" presId="urn:microsoft.com/office/officeart/2005/8/layout/cycle2"/>
    <dgm:cxn modelId="{DCCE04E0-1D23-46ED-914B-4D5F8FE91AE4}" type="presOf" srcId="{A511A889-5472-4552-A87B-CC020AECFE13}" destId="{BE88ADF3-B0A9-45CE-BCAE-88826C7B138F}" srcOrd="1" destOrd="0" presId="urn:microsoft.com/office/officeart/2005/8/layout/cycle2"/>
    <dgm:cxn modelId="{2B6FA323-3389-4091-9DEB-333D624B6F70}" type="presOf" srcId="{CCCCA41E-830F-4F2A-A167-D95163BCE491}" destId="{CC77C46D-CFB0-46B4-BCA6-06DC5825F328}" srcOrd="0" destOrd="0" presId="urn:microsoft.com/office/officeart/2005/8/layout/cycle2"/>
    <dgm:cxn modelId="{4A7D92CD-0B2D-452B-A079-82EE81A7EEBE}" type="presOf" srcId="{32A26946-2EC3-4F93-9E92-3FA4CD9AC560}" destId="{B5E0C4AB-7264-45F0-9DB3-6CD36CF37AD4}" srcOrd="1" destOrd="0" presId="urn:microsoft.com/office/officeart/2005/8/layout/cycle2"/>
    <dgm:cxn modelId="{AD35BDDB-D4B3-481A-8D58-CBD3440E3E5F}" srcId="{F887DEF2-6D5E-4387-9AF8-4361AEC054D6}" destId="{B1E89EAE-0998-4500-98BA-EC70F9D9B9E1}" srcOrd="2" destOrd="0" parTransId="{FA951816-FE0E-403C-8E52-096921DC35F2}" sibTransId="{A45E009A-9EEF-4289-B638-3D3DCDB0C24F}"/>
    <dgm:cxn modelId="{E5B765DF-AAB1-4006-99E5-E3CAE83F1D5E}" type="presOf" srcId="{1EFA2C8A-AA0C-487F-A6A7-024F40E3D7CC}" destId="{60D5CA55-95C5-40A2-8378-B7235553110A}" srcOrd="0" destOrd="0" presId="urn:microsoft.com/office/officeart/2005/8/layout/cycle2"/>
    <dgm:cxn modelId="{094361E2-3BB3-40AE-A635-3B1F52851116}" type="presOf" srcId="{46AB9E83-6A7D-494C-9D7A-C3FE29DD432C}" destId="{0CFD2784-4EF5-4191-B2BB-497FCC51EE35}" srcOrd="0" destOrd="0" presId="urn:microsoft.com/office/officeart/2005/8/layout/cycle2"/>
    <dgm:cxn modelId="{5F220C86-9DC6-45F1-B64C-45664390C458}" type="presOf" srcId="{68E8880F-222C-4020-9DAC-9BEA9DC87CF8}" destId="{C820E0C8-63C1-42CE-BF7B-7C55B9FD094D}" srcOrd="1" destOrd="0" presId="urn:microsoft.com/office/officeart/2005/8/layout/cycle2"/>
    <dgm:cxn modelId="{73473B27-D86D-447B-B2DC-B8CCADDBDEA7}" type="presOf" srcId="{6D7A2DF4-8AF4-43B7-9A75-C0242EF95FD8}" destId="{3CB86176-FD1C-406E-978E-40C57E87A608}" srcOrd="0" destOrd="0" presId="urn:microsoft.com/office/officeart/2005/8/layout/cycle2"/>
    <dgm:cxn modelId="{A4E1D22A-36F0-4467-A43F-31A99D9EBC7D}" type="presOf" srcId="{F887DEF2-6D5E-4387-9AF8-4361AEC054D6}" destId="{9529926C-563C-42F4-816E-78C5238CBD4E}" srcOrd="0" destOrd="0" presId="urn:microsoft.com/office/officeart/2005/8/layout/cycle2"/>
    <dgm:cxn modelId="{ED96DAA3-0F6A-468E-93EB-A9B0DA92042A}" srcId="{F887DEF2-6D5E-4387-9AF8-4361AEC054D6}" destId="{CCCCA41E-830F-4F2A-A167-D95163BCE491}" srcOrd="1" destOrd="0" parTransId="{D530A3DD-2712-4D6D-9BD7-47DD01D42A06}" sibTransId="{52E9A35A-59A1-4A78-83BB-D0E6BDB8EC13}"/>
    <dgm:cxn modelId="{E2C0D40B-BB79-442C-B360-BA37E259D7F5}" srcId="{F887DEF2-6D5E-4387-9AF8-4361AEC054D6}" destId="{1EFA2C8A-AA0C-487F-A6A7-024F40E3D7CC}" srcOrd="4" destOrd="0" parTransId="{D9A70D64-8B36-42A0-96D7-BEEAE146DCF0}" sibTransId="{A0D6E466-A36A-4B95-A542-D0B3DCF53219}"/>
    <dgm:cxn modelId="{1B57F4C6-A527-483D-989C-A1210DC205F8}" type="presOf" srcId="{F0B2B1B5-68CC-4061-A9CF-AE9A5F5DB1B0}" destId="{12868596-6F5C-4111-B7F2-147BF7607209}" srcOrd="0" destOrd="0" presId="urn:microsoft.com/office/officeart/2005/8/layout/cycle2"/>
    <dgm:cxn modelId="{CE1486D7-97C7-4707-9F1D-FCAACFB84B20}" type="presOf" srcId="{6224FA0E-5A92-41DC-8CF3-CF50140BEE1B}" destId="{7CF1B678-E706-4271-8B07-928DF2384A7E}" srcOrd="1" destOrd="0" presId="urn:microsoft.com/office/officeart/2005/8/layout/cycle2"/>
    <dgm:cxn modelId="{B854905D-5557-4738-B5D4-11C5443F6B47}" type="presOf" srcId="{C621E450-4DC6-4165-BBF2-446CCDB056E5}" destId="{68D2F875-831C-4586-B69F-9F826977800B}" srcOrd="0" destOrd="0" presId="urn:microsoft.com/office/officeart/2005/8/layout/cycle2"/>
    <dgm:cxn modelId="{5C674D9F-CA4C-4F70-AE52-1EFBED62D07C}" type="presOf" srcId="{A0D6E466-A36A-4B95-A542-D0B3DCF53219}" destId="{9C3606E1-7B09-463E-822F-5F0F9D38ED0F}" srcOrd="0" destOrd="0" presId="urn:microsoft.com/office/officeart/2005/8/layout/cycle2"/>
    <dgm:cxn modelId="{ADE3F4C3-A562-432C-9396-6181AD0D9ED7}" type="presOf" srcId="{6EE7A2A0-6F55-495A-9F47-45A2969A22A6}" destId="{02FE9735-15BD-43F6-A6C8-F011B07E90AF}" srcOrd="1" destOrd="0" presId="urn:microsoft.com/office/officeart/2005/8/layout/cycle2"/>
    <dgm:cxn modelId="{881AA17B-76D3-40C2-B6D5-393000B1B652}" type="presOf" srcId="{52E9A35A-59A1-4A78-83BB-D0E6BDB8EC13}" destId="{C8B7EF8B-8737-4CF1-8720-CC7EE367ED97}" srcOrd="1" destOrd="0" presId="urn:microsoft.com/office/officeart/2005/8/layout/cycle2"/>
    <dgm:cxn modelId="{48649A99-DB2D-4612-8F47-A62A30110DE5}" type="presOf" srcId="{0B049F9A-5DF9-4130-A583-1B7396687E3F}" destId="{E31623C5-2B61-427C-8032-2F4CA3CDC6A9}" srcOrd="0" destOrd="0" presId="urn:microsoft.com/office/officeart/2005/8/layout/cycle2"/>
    <dgm:cxn modelId="{8B0EE6D8-7626-4BDF-BA17-3877D3B3134B}" srcId="{F887DEF2-6D5E-4387-9AF8-4361AEC054D6}" destId="{C621E450-4DC6-4165-BBF2-446CCDB056E5}" srcOrd="0" destOrd="0" parTransId="{BC581B69-4F63-418E-8F98-319870A8B225}" sibTransId="{6224FA0E-5A92-41DC-8CF3-CF50140BEE1B}"/>
    <dgm:cxn modelId="{6D173ED1-21D0-44E7-A785-C01D83288854}" srcId="{F887DEF2-6D5E-4387-9AF8-4361AEC054D6}" destId="{F0B2B1B5-68CC-4061-A9CF-AE9A5F5DB1B0}" srcOrd="7" destOrd="0" parTransId="{3179EDC5-558D-4C26-B6BC-7314BDD0AEA6}" sibTransId="{68E8880F-222C-4020-9DAC-9BEA9DC87CF8}"/>
    <dgm:cxn modelId="{5F335518-5204-46D2-8E60-DA2332482C6C}" type="presOf" srcId="{6EE7A2A0-6F55-495A-9F47-45A2969A22A6}" destId="{E9481045-F2D6-46D5-AAB7-8945DBA90D96}" srcOrd="0" destOrd="0" presId="urn:microsoft.com/office/officeart/2005/8/layout/cycle2"/>
    <dgm:cxn modelId="{7CBF2EA9-5727-4D43-84A7-2A96994E74AD}" srcId="{F887DEF2-6D5E-4387-9AF8-4361AEC054D6}" destId="{6D7A2DF4-8AF4-43B7-9A75-C0242EF95FD8}" srcOrd="6" destOrd="0" parTransId="{87E68FAC-EC69-4C48-8292-4B4CA58DF60D}" sibTransId="{1F537BA4-18E6-4C89-A4C2-F0A6987E7F1E}"/>
    <dgm:cxn modelId="{8A853436-8AF8-4E6E-BB28-8FB08DD9253A}" type="presOf" srcId="{A45E009A-9EEF-4289-B638-3D3DCDB0C24F}" destId="{128A8441-C1BC-4C9B-ADDD-B703E7A120A6}" srcOrd="1" destOrd="0" presId="urn:microsoft.com/office/officeart/2005/8/layout/cycle2"/>
    <dgm:cxn modelId="{63D25B7E-53C5-4ABA-8B21-FEEFF82FA424}" type="presOf" srcId="{68E8880F-222C-4020-9DAC-9BEA9DC87CF8}" destId="{D2AC3D44-08B3-4A8F-81A9-870C678F4083}" srcOrd="0" destOrd="0" presId="urn:microsoft.com/office/officeart/2005/8/layout/cycle2"/>
    <dgm:cxn modelId="{AD2035D1-8D05-4C8E-93F2-6A7E0B52E834}" srcId="{F887DEF2-6D5E-4387-9AF8-4361AEC054D6}" destId="{46AB9E83-6A7D-494C-9D7A-C3FE29DD432C}" srcOrd="8" destOrd="0" parTransId="{FFA4E262-460C-450F-847A-A429E8ED0B10}" sibTransId="{A511A889-5472-4552-A87B-CC020AECFE13}"/>
    <dgm:cxn modelId="{422014AB-443B-42A0-9E05-DCF9F08CF3FD}" type="presOf" srcId="{6224FA0E-5A92-41DC-8CF3-CF50140BEE1B}" destId="{83ED49BF-0479-46C7-8224-663621D64789}" srcOrd="0" destOrd="0" presId="urn:microsoft.com/office/officeart/2005/8/layout/cycle2"/>
    <dgm:cxn modelId="{B08B658D-F3A7-4C79-B10D-44391B0752C5}" type="presOf" srcId="{A0D6E466-A36A-4B95-A542-D0B3DCF53219}" destId="{07E79D9B-3B58-4366-9D2D-55E2A82670F1}" srcOrd="1" destOrd="0" presId="urn:microsoft.com/office/officeart/2005/8/layout/cycle2"/>
    <dgm:cxn modelId="{86AC6BE9-7710-490A-85E9-119BEFFC2C9F}" srcId="{F887DEF2-6D5E-4387-9AF8-4361AEC054D6}" destId="{7242D5C1-7147-463E-BB11-33573D6BC393}" srcOrd="3" destOrd="0" parTransId="{6201BF5E-011B-4F71-AE1D-5852D64CDD5A}" sibTransId="{32A26946-2EC3-4F93-9E92-3FA4CD9AC560}"/>
    <dgm:cxn modelId="{C6B025A0-7268-4527-8EF8-E95113B51107}" type="presOf" srcId="{A511A889-5472-4552-A87B-CC020AECFE13}" destId="{10FF6F55-E4D9-43AD-B21E-32B494DFAFE6}" srcOrd="0" destOrd="0" presId="urn:microsoft.com/office/officeart/2005/8/layout/cycle2"/>
    <dgm:cxn modelId="{511BA33C-8A43-4E0D-91C7-51E13A865E25}" type="presOf" srcId="{A45E009A-9EEF-4289-B638-3D3DCDB0C24F}" destId="{01C9AF65-8203-4998-987C-FBCBF69D5F7A}" srcOrd="0" destOrd="0" presId="urn:microsoft.com/office/officeart/2005/8/layout/cycle2"/>
    <dgm:cxn modelId="{9F82E1E6-FC8C-43EB-9E1D-F4176EDF5603}" srcId="{F887DEF2-6D5E-4387-9AF8-4361AEC054D6}" destId="{0B049F9A-5DF9-4130-A583-1B7396687E3F}" srcOrd="5" destOrd="0" parTransId="{629EC04C-1F63-4078-BA49-CF36551DFDAA}" sibTransId="{6EE7A2A0-6F55-495A-9F47-45A2969A22A6}"/>
    <dgm:cxn modelId="{3D9CB086-67AA-4768-A3C1-6AEAEB6A79E4}" type="presOf" srcId="{32A26946-2EC3-4F93-9E92-3FA4CD9AC560}" destId="{2CD7034C-BCC7-42F7-9BAD-9438F3A66C13}" srcOrd="0" destOrd="0" presId="urn:microsoft.com/office/officeart/2005/8/layout/cycle2"/>
    <dgm:cxn modelId="{8DF6CC7E-2717-4FAF-AEE9-8F8FCF41B97D}" type="presOf" srcId="{7242D5C1-7147-463E-BB11-33573D6BC393}" destId="{F6D9D9AF-652B-46B9-8B2C-13D1B24E5D80}" srcOrd="0" destOrd="0" presId="urn:microsoft.com/office/officeart/2005/8/layout/cycle2"/>
    <dgm:cxn modelId="{81F4078F-E7EB-4C12-AE32-5588AF0DE4AC}" type="presOf" srcId="{1F537BA4-18E6-4C89-A4C2-F0A6987E7F1E}" destId="{4D4133ED-F0EA-4382-A266-8B675303524A}" srcOrd="1" destOrd="0" presId="urn:microsoft.com/office/officeart/2005/8/layout/cycle2"/>
    <dgm:cxn modelId="{D5CF4AF0-3A2E-48C8-B954-675118B28AA1}" type="presOf" srcId="{B1E89EAE-0998-4500-98BA-EC70F9D9B9E1}" destId="{3ECFB6D2-D8D9-4155-B7D3-D7D2AB04405C}" srcOrd="0" destOrd="0" presId="urn:microsoft.com/office/officeart/2005/8/layout/cycle2"/>
    <dgm:cxn modelId="{981749DC-BD26-4FE6-ABDD-33760403BCDE}" type="presParOf" srcId="{9529926C-563C-42F4-816E-78C5238CBD4E}" destId="{68D2F875-831C-4586-B69F-9F826977800B}" srcOrd="0" destOrd="0" presId="urn:microsoft.com/office/officeart/2005/8/layout/cycle2"/>
    <dgm:cxn modelId="{4F505868-8397-4584-82DE-7CBFCBA527D6}" type="presParOf" srcId="{9529926C-563C-42F4-816E-78C5238CBD4E}" destId="{83ED49BF-0479-46C7-8224-663621D64789}" srcOrd="1" destOrd="0" presId="urn:microsoft.com/office/officeart/2005/8/layout/cycle2"/>
    <dgm:cxn modelId="{ED518C8B-4593-44FC-87A2-8058D47EF4CD}" type="presParOf" srcId="{83ED49BF-0479-46C7-8224-663621D64789}" destId="{7CF1B678-E706-4271-8B07-928DF2384A7E}" srcOrd="0" destOrd="0" presId="urn:microsoft.com/office/officeart/2005/8/layout/cycle2"/>
    <dgm:cxn modelId="{EC830CC6-35F5-415A-91F4-2D0186A9A6A0}" type="presParOf" srcId="{9529926C-563C-42F4-816E-78C5238CBD4E}" destId="{CC77C46D-CFB0-46B4-BCA6-06DC5825F328}" srcOrd="2" destOrd="0" presId="urn:microsoft.com/office/officeart/2005/8/layout/cycle2"/>
    <dgm:cxn modelId="{8751872A-E6B9-4E08-A1DF-C274614DA0C4}" type="presParOf" srcId="{9529926C-563C-42F4-816E-78C5238CBD4E}" destId="{7D0B2D2A-AA34-48B5-82A6-817E27F9CEDD}" srcOrd="3" destOrd="0" presId="urn:microsoft.com/office/officeart/2005/8/layout/cycle2"/>
    <dgm:cxn modelId="{8B903FDA-2961-4C12-BBBC-DC6DC01E1454}" type="presParOf" srcId="{7D0B2D2A-AA34-48B5-82A6-817E27F9CEDD}" destId="{C8B7EF8B-8737-4CF1-8720-CC7EE367ED97}" srcOrd="0" destOrd="0" presId="urn:microsoft.com/office/officeart/2005/8/layout/cycle2"/>
    <dgm:cxn modelId="{1B22397E-192A-4685-A3AA-54A62731E39F}" type="presParOf" srcId="{9529926C-563C-42F4-816E-78C5238CBD4E}" destId="{3ECFB6D2-D8D9-4155-B7D3-D7D2AB04405C}" srcOrd="4" destOrd="0" presId="urn:microsoft.com/office/officeart/2005/8/layout/cycle2"/>
    <dgm:cxn modelId="{4F60A53E-14F8-464B-B539-7637613A801D}" type="presParOf" srcId="{9529926C-563C-42F4-816E-78C5238CBD4E}" destId="{01C9AF65-8203-4998-987C-FBCBF69D5F7A}" srcOrd="5" destOrd="0" presId="urn:microsoft.com/office/officeart/2005/8/layout/cycle2"/>
    <dgm:cxn modelId="{6C885B63-8E7B-4A03-AD73-ED7AC218545F}" type="presParOf" srcId="{01C9AF65-8203-4998-987C-FBCBF69D5F7A}" destId="{128A8441-C1BC-4C9B-ADDD-B703E7A120A6}" srcOrd="0" destOrd="0" presId="urn:microsoft.com/office/officeart/2005/8/layout/cycle2"/>
    <dgm:cxn modelId="{24E10457-E41D-431D-AB6C-917ECA474F97}" type="presParOf" srcId="{9529926C-563C-42F4-816E-78C5238CBD4E}" destId="{F6D9D9AF-652B-46B9-8B2C-13D1B24E5D80}" srcOrd="6" destOrd="0" presId="urn:microsoft.com/office/officeart/2005/8/layout/cycle2"/>
    <dgm:cxn modelId="{957A8B44-E130-4754-A1CB-7A8E79C2A14A}" type="presParOf" srcId="{9529926C-563C-42F4-816E-78C5238CBD4E}" destId="{2CD7034C-BCC7-42F7-9BAD-9438F3A66C13}" srcOrd="7" destOrd="0" presId="urn:microsoft.com/office/officeart/2005/8/layout/cycle2"/>
    <dgm:cxn modelId="{84EC074C-22BE-4730-9BE7-DF19FB96FAED}" type="presParOf" srcId="{2CD7034C-BCC7-42F7-9BAD-9438F3A66C13}" destId="{B5E0C4AB-7264-45F0-9DB3-6CD36CF37AD4}" srcOrd="0" destOrd="0" presId="urn:microsoft.com/office/officeart/2005/8/layout/cycle2"/>
    <dgm:cxn modelId="{C4985163-CC35-4187-8FE5-7B8F45CB6C34}" type="presParOf" srcId="{9529926C-563C-42F4-816E-78C5238CBD4E}" destId="{60D5CA55-95C5-40A2-8378-B7235553110A}" srcOrd="8" destOrd="0" presId="urn:microsoft.com/office/officeart/2005/8/layout/cycle2"/>
    <dgm:cxn modelId="{2CFE098F-FF16-4218-A261-8BB2B279307A}" type="presParOf" srcId="{9529926C-563C-42F4-816E-78C5238CBD4E}" destId="{9C3606E1-7B09-463E-822F-5F0F9D38ED0F}" srcOrd="9" destOrd="0" presId="urn:microsoft.com/office/officeart/2005/8/layout/cycle2"/>
    <dgm:cxn modelId="{384C75AF-1818-4F3F-9F9A-5E7C2F8493E5}" type="presParOf" srcId="{9C3606E1-7B09-463E-822F-5F0F9D38ED0F}" destId="{07E79D9B-3B58-4366-9D2D-55E2A82670F1}" srcOrd="0" destOrd="0" presId="urn:microsoft.com/office/officeart/2005/8/layout/cycle2"/>
    <dgm:cxn modelId="{5177521F-2715-48AB-B4C2-A7E3970D1D4C}" type="presParOf" srcId="{9529926C-563C-42F4-816E-78C5238CBD4E}" destId="{E31623C5-2B61-427C-8032-2F4CA3CDC6A9}" srcOrd="10" destOrd="0" presId="urn:microsoft.com/office/officeart/2005/8/layout/cycle2"/>
    <dgm:cxn modelId="{DA37E452-189F-4FA6-A16C-6B940ACE5DCB}" type="presParOf" srcId="{9529926C-563C-42F4-816E-78C5238CBD4E}" destId="{E9481045-F2D6-46D5-AAB7-8945DBA90D96}" srcOrd="11" destOrd="0" presId="urn:microsoft.com/office/officeart/2005/8/layout/cycle2"/>
    <dgm:cxn modelId="{E7DC9900-5B89-4EB2-9683-E40350A41841}" type="presParOf" srcId="{E9481045-F2D6-46D5-AAB7-8945DBA90D96}" destId="{02FE9735-15BD-43F6-A6C8-F011B07E90AF}" srcOrd="0" destOrd="0" presId="urn:microsoft.com/office/officeart/2005/8/layout/cycle2"/>
    <dgm:cxn modelId="{CD85F659-0B86-4DFD-9A2C-2C9D6277FE4E}" type="presParOf" srcId="{9529926C-563C-42F4-816E-78C5238CBD4E}" destId="{3CB86176-FD1C-406E-978E-40C57E87A608}" srcOrd="12" destOrd="0" presId="urn:microsoft.com/office/officeart/2005/8/layout/cycle2"/>
    <dgm:cxn modelId="{13BEE67F-C465-489F-853D-AEB64B2C794C}" type="presParOf" srcId="{9529926C-563C-42F4-816E-78C5238CBD4E}" destId="{7C8A40D3-9374-47D2-A473-9EE3515A9449}" srcOrd="13" destOrd="0" presId="urn:microsoft.com/office/officeart/2005/8/layout/cycle2"/>
    <dgm:cxn modelId="{4B6CB105-D9DC-49A8-966C-4E1AF1DB811C}" type="presParOf" srcId="{7C8A40D3-9374-47D2-A473-9EE3515A9449}" destId="{4D4133ED-F0EA-4382-A266-8B675303524A}" srcOrd="0" destOrd="0" presId="urn:microsoft.com/office/officeart/2005/8/layout/cycle2"/>
    <dgm:cxn modelId="{B548F109-AE02-462D-86A9-DCF8AAC8C17D}" type="presParOf" srcId="{9529926C-563C-42F4-816E-78C5238CBD4E}" destId="{12868596-6F5C-4111-B7F2-147BF7607209}" srcOrd="14" destOrd="0" presId="urn:microsoft.com/office/officeart/2005/8/layout/cycle2"/>
    <dgm:cxn modelId="{D933CC26-719C-49D6-B0E9-F0444BBAF252}" type="presParOf" srcId="{9529926C-563C-42F4-816E-78C5238CBD4E}" destId="{D2AC3D44-08B3-4A8F-81A9-870C678F4083}" srcOrd="15" destOrd="0" presId="urn:microsoft.com/office/officeart/2005/8/layout/cycle2"/>
    <dgm:cxn modelId="{E6A5B3B5-D812-41C0-A52A-DF0B2E019D32}" type="presParOf" srcId="{D2AC3D44-08B3-4A8F-81A9-870C678F4083}" destId="{C820E0C8-63C1-42CE-BF7B-7C55B9FD094D}" srcOrd="0" destOrd="0" presId="urn:microsoft.com/office/officeart/2005/8/layout/cycle2"/>
    <dgm:cxn modelId="{F72EC928-2CCE-47D3-8869-00ACE099F15A}" type="presParOf" srcId="{9529926C-563C-42F4-816E-78C5238CBD4E}" destId="{0CFD2784-4EF5-4191-B2BB-497FCC51EE35}" srcOrd="16" destOrd="0" presId="urn:microsoft.com/office/officeart/2005/8/layout/cycle2"/>
    <dgm:cxn modelId="{65B6A3A3-0B2A-44EB-A4D5-A84F49713798}" type="presParOf" srcId="{9529926C-563C-42F4-816E-78C5238CBD4E}" destId="{10FF6F55-E4D9-43AD-B21E-32B494DFAFE6}" srcOrd="17" destOrd="0" presId="urn:microsoft.com/office/officeart/2005/8/layout/cycle2"/>
    <dgm:cxn modelId="{331A5AC0-9F65-4BDB-AA03-B53BF72C3DE1}" type="presParOf" srcId="{10FF6F55-E4D9-43AD-B21E-32B494DFAFE6}" destId="{BE88ADF3-B0A9-45CE-BCAE-88826C7B138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2F875-831C-4586-B69F-9F826977800B}">
      <dsp:nvSpPr>
        <dsp:cNvPr id="0" name=""/>
        <dsp:cNvSpPr/>
      </dsp:nvSpPr>
      <dsp:spPr>
        <a:xfrm>
          <a:off x="3955675" y="-59768"/>
          <a:ext cx="1229003" cy="1229003"/>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EBA DERS</a:t>
          </a:r>
          <a:endParaRPr lang="tr-TR" sz="1400" b="1" kern="1200" dirty="0"/>
        </a:p>
      </dsp:txBody>
      <dsp:txXfrm>
        <a:off x="4135658" y="120215"/>
        <a:ext cx="869037" cy="869037"/>
      </dsp:txXfrm>
    </dsp:sp>
    <dsp:sp modelId="{83ED49BF-0479-46C7-8224-663621D64789}">
      <dsp:nvSpPr>
        <dsp:cNvPr id="0" name=""/>
        <dsp:cNvSpPr/>
      </dsp:nvSpPr>
      <dsp:spPr>
        <a:xfrm rot="1200000">
          <a:off x="5229068" y="649519"/>
          <a:ext cx="226303" cy="3724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b="1" kern="1200"/>
        </a:p>
      </dsp:txBody>
      <dsp:txXfrm>
        <a:off x="5231115" y="712395"/>
        <a:ext cx="158412" cy="223456"/>
      </dsp:txXfrm>
    </dsp:sp>
    <dsp:sp modelId="{CC77C46D-CFB0-46B4-BCA6-06DC5825F328}">
      <dsp:nvSpPr>
        <dsp:cNvPr id="0" name=""/>
        <dsp:cNvSpPr/>
      </dsp:nvSpPr>
      <dsp:spPr>
        <a:xfrm>
          <a:off x="5511798" y="506613"/>
          <a:ext cx="1229003" cy="1229003"/>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İÇERİK</a:t>
          </a:r>
          <a:endParaRPr lang="tr-TR" sz="1400" b="1" kern="1200" dirty="0"/>
        </a:p>
      </dsp:txBody>
      <dsp:txXfrm>
        <a:off x="5691781" y="686596"/>
        <a:ext cx="869037" cy="869037"/>
      </dsp:txXfrm>
    </dsp:sp>
    <dsp:sp modelId="{7D0B2D2A-AA34-48B5-82A6-817E27F9CEDD}">
      <dsp:nvSpPr>
        <dsp:cNvPr id="0" name=""/>
        <dsp:cNvSpPr/>
      </dsp:nvSpPr>
      <dsp:spPr>
        <a:xfrm rot="3600000">
          <a:off x="6423944" y="1646419"/>
          <a:ext cx="226303" cy="3724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b="1" kern="1200"/>
        </a:p>
      </dsp:txBody>
      <dsp:txXfrm>
        <a:off x="6440917" y="1691507"/>
        <a:ext cx="158412" cy="223456"/>
      </dsp:txXfrm>
    </dsp:sp>
    <dsp:sp modelId="{3ECFB6D2-D8D9-4155-B7D3-D7D2AB04405C}">
      <dsp:nvSpPr>
        <dsp:cNvPr id="0" name=""/>
        <dsp:cNvSpPr/>
      </dsp:nvSpPr>
      <dsp:spPr>
        <a:xfrm>
          <a:off x="6339794" y="1940744"/>
          <a:ext cx="1229003" cy="1229003"/>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YARIŞMA</a:t>
          </a:r>
          <a:endParaRPr lang="tr-TR" sz="1400" b="1" kern="1200" dirty="0"/>
        </a:p>
      </dsp:txBody>
      <dsp:txXfrm>
        <a:off x="6519777" y="2120727"/>
        <a:ext cx="869037" cy="869037"/>
      </dsp:txXfrm>
    </dsp:sp>
    <dsp:sp modelId="{01C9AF65-8203-4998-987C-FBCBF69D5F7A}">
      <dsp:nvSpPr>
        <dsp:cNvPr id="0" name=""/>
        <dsp:cNvSpPr/>
      </dsp:nvSpPr>
      <dsp:spPr>
        <a:xfrm rot="6000000">
          <a:off x="6698477" y="3178141"/>
          <a:ext cx="226303" cy="3724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b="1" kern="1200"/>
        </a:p>
      </dsp:txBody>
      <dsp:txXfrm rot="10800000">
        <a:off x="6738317" y="3219197"/>
        <a:ext cx="158412" cy="223456"/>
      </dsp:txXfrm>
    </dsp:sp>
    <dsp:sp modelId="{F6D9D9AF-652B-46B9-8B2C-13D1B24E5D80}">
      <dsp:nvSpPr>
        <dsp:cNvPr id="0" name=""/>
        <dsp:cNvSpPr/>
      </dsp:nvSpPr>
      <dsp:spPr>
        <a:xfrm>
          <a:off x="6052234" y="3571578"/>
          <a:ext cx="1229003" cy="1229003"/>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UYGULAMALAR</a:t>
          </a:r>
          <a:endParaRPr lang="tr-TR" sz="1400" b="1" kern="1200" dirty="0"/>
        </a:p>
      </dsp:txBody>
      <dsp:txXfrm>
        <a:off x="6232217" y="3751561"/>
        <a:ext cx="869037" cy="869037"/>
      </dsp:txXfrm>
    </dsp:sp>
    <dsp:sp modelId="{2CD7034C-BCC7-42F7-9BAD-9438F3A66C13}">
      <dsp:nvSpPr>
        <dsp:cNvPr id="0" name=""/>
        <dsp:cNvSpPr/>
      </dsp:nvSpPr>
      <dsp:spPr>
        <a:xfrm rot="8400000">
          <a:off x="5924209" y="4527974"/>
          <a:ext cx="226303" cy="3724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b="1" kern="1200"/>
        </a:p>
      </dsp:txBody>
      <dsp:txXfrm rot="10800000">
        <a:off x="5984158" y="4580640"/>
        <a:ext cx="158412" cy="223456"/>
      </dsp:txXfrm>
    </dsp:sp>
    <dsp:sp modelId="{60D5CA55-95C5-40A2-8378-B7235553110A}">
      <dsp:nvSpPr>
        <dsp:cNvPr id="0" name=""/>
        <dsp:cNvSpPr/>
      </dsp:nvSpPr>
      <dsp:spPr>
        <a:xfrm>
          <a:off x="4783671" y="4636029"/>
          <a:ext cx="1229003" cy="1229003"/>
        </a:xfrm>
        <a:prstGeom prst="ellips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EBA RADYO</a:t>
          </a:r>
          <a:endParaRPr lang="tr-TR" sz="1400" b="1" kern="1200" dirty="0"/>
        </a:p>
      </dsp:txBody>
      <dsp:txXfrm>
        <a:off x="4963654" y="4816012"/>
        <a:ext cx="869037" cy="869037"/>
      </dsp:txXfrm>
    </dsp:sp>
    <dsp:sp modelId="{9C3606E1-7B09-463E-822F-5F0F9D38ED0F}">
      <dsp:nvSpPr>
        <dsp:cNvPr id="0" name=""/>
        <dsp:cNvSpPr/>
      </dsp:nvSpPr>
      <dsp:spPr>
        <a:xfrm rot="10800000">
          <a:off x="4463430" y="5064316"/>
          <a:ext cx="226303" cy="3724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b="1" kern="1200"/>
        </a:p>
      </dsp:txBody>
      <dsp:txXfrm rot="10800000">
        <a:off x="4531321" y="5138802"/>
        <a:ext cx="158412" cy="223456"/>
      </dsp:txXfrm>
    </dsp:sp>
    <dsp:sp modelId="{E31623C5-2B61-427C-8032-2F4CA3CDC6A9}">
      <dsp:nvSpPr>
        <dsp:cNvPr id="0" name=""/>
        <dsp:cNvSpPr/>
      </dsp:nvSpPr>
      <dsp:spPr>
        <a:xfrm>
          <a:off x="3127679" y="4636029"/>
          <a:ext cx="1229003" cy="1229003"/>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EBA DOSYA</a:t>
          </a:r>
          <a:endParaRPr lang="tr-TR" sz="1400" b="1" kern="1200" dirty="0"/>
        </a:p>
      </dsp:txBody>
      <dsp:txXfrm>
        <a:off x="3307662" y="4816012"/>
        <a:ext cx="869037" cy="869037"/>
      </dsp:txXfrm>
    </dsp:sp>
    <dsp:sp modelId="{E9481045-F2D6-46D5-AAB7-8945DBA90D96}">
      <dsp:nvSpPr>
        <dsp:cNvPr id="0" name=""/>
        <dsp:cNvSpPr/>
      </dsp:nvSpPr>
      <dsp:spPr>
        <a:xfrm rot="13200000">
          <a:off x="2999654" y="4536208"/>
          <a:ext cx="226303" cy="3724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b="1" kern="1200"/>
        </a:p>
      </dsp:txBody>
      <dsp:txXfrm rot="10800000">
        <a:off x="3059603" y="4632514"/>
        <a:ext cx="158412" cy="223456"/>
      </dsp:txXfrm>
    </dsp:sp>
    <dsp:sp modelId="{3CB86176-FD1C-406E-978E-40C57E87A608}">
      <dsp:nvSpPr>
        <dsp:cNvPr id="0" name=""/>
        <dsp:cNvSpPr/>
      </dsp:nvSpPr>
      <dsp:spPr>
        <a:xfrm>
          <a:off x="1859116" y="3571578"/>
          <a:ext cx="1229003" cy="1229003"/>
        </a:xfrm>
        <a:prstGeom prst="ellipse">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E – KURS</a:t>
          </a:r>
          <a:endParaRPr lang="tr-TR" sz="1400" b="1" kern="1200" dirty="0"/>
        </a:p>
      </dsp:txBody>
      <dsp:txXfrm>
        <a:off x="2039099" y="3751561"/>
        <a:ext cx="869037" cy="869037"/>
      </dsp:txXfrm>
    </dsp:sp>
    <dsp:sp modelId="{7C8A40D3-9374-47D2-A473-9EE3515A9449}">
      <dsp:nvSpPr>
        <dsp:cNvPr id="0" name=""/>
        <dsp:cNvSpPr/>
      </dsp:nvSpPr>
      <dsp:spPr>
        <a:xfrm rot="15600000">
          <a:off x="2217798" y="3190756"/>
          <a:ext cx="226303" cy="3724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b="1" kern="1200"/>
        </a:p>
      </dsp:txBody>
      <dsp:txXfrm rot="10800000">
        <a:off x="2257638" y="3298672"/>
        <a:ext cx="158412" cy="223456"/>
      </dsp:txXfrm>
    </dsp:sp>
    <dsp:sp modelId="{12868596-6F5C-4111-B7F2-147BF7607209}">
      <dsp:nvSpPr>
        <dsp:cNvPr id="0" name=""/>
        <dsp:cNvSpPr/>
      </dsp:nvSpPr>
      <dsp:spPr>
        <a:xfrm>
          <a:off x="1571556" y="1940744"/>
          <a:ext cx="1229003" cy="1229003"/>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UZAKTAN EĞİTİM</a:t>
          </a:r>
          <a:endParaRPr lang="tr-TR" sz="1400" b="1" kern="1200" dirty="0"/>
        </a:p>
      </dsp:txBody>
      <dsp:txXfrm>
        <a:off x="1751539" y="2120727"/>
        <a:ext cx="869037" cy="869037"/>
      </dsp:txXfrm>
    </dsp:sp>
    <dsp:sp modelId="{D2AC3D44-08B3-4A8F-81A9-870C678F4083}">
      <dsp:nvSpPr>
        <dsp:cNvPr id="0" name=""/>
        <dsp:cNvSpPr/>
      </dsp:nvSpPr>
      <dsp:spPr>
        <a:xfrm rot="18000000">
          <a:off x="2483702" y="1657513"/>
          <a:ext cx="226303" cy="3724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b="1" kern="1200"/>
        </a:p>
      </dsp:txBody>
      <dsp:txXfrm>
        <a:off x="2500675" y="1761397"/>
        <a:ext cx="158412" cy="223456"/>
      </dsp:txXfrm>
    </dsp:sp>
    <dsp:sp modelId="{0CFD2784-4EF5-4191-B2BB-497FCC51EE35}">
      <dsp:nvSpPr>
        <dsp:cNvPr id="0" name=""/>
        <dsp:cNvSpPr/>
      </dsp:nvSpPr>
      <dsp:spPr>
        <a:xfrm>
          <a:off x="2399552" y="506613"/>
          <a:ext cx="1229003" cy="1229003"/>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KODLAMA</a:t>
          </a:r>
          <a:endParaRPr lang="tr-TR" sz="1400" b="1" kern="1200" dirty="0"/>
        </a:p>
      </dsp:txBody>
      <dsp:txXfrm>
        <a:off x="2579535" y="686596"/>
        <a:ext cx="869037" cy="869037"/>
      </dsp:txXfrm>
    </dsp:sp>
    <dsp:sp modelId="{10FF6F55-E4D9-43AD-B21E-32B494DFAFE6}">
      <dsp:nvSpPr>
        <dsp:cNvPr id="0" name=""/>
        <dsp:cNvSpPr/>
      </dsp:nvSpPr>
      <dsp:spPr>
        <a:xfrm rot="20400000">
          <a:off x="3672945" y="653900"/>
          <a:ext cx="226303" cy="3724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p>
      </dsp:txBody>
      <dsp:txXfrm>
        <a:off x="3674992" y="739996"/>
        <a:ext cx="158412" cy="22345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B2782-650D-4467-9358-C34D6B8EE746}" type="datetimeFigureOut">
              <a:rPr lang="tr-TR" smtClean="0"/>
              <a:t>27.10.2017</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D0C62E-0211-4BE5-8D91-F0894FD99869}" type="slidenum">
              <a:rPr lang="tr-TR" smtClean="0"/>
              <a:t>‹#›</a:t>
            </a:fld>
            <a:endParaRPr lang="tr-TR"/>
          </a:p>
        </p:txBody>
      </p:sp>
    </p:spTree>
    <p:extLst>
      <p:ext uri="{BB962C8B-B14F-4D97-AF65-F5344CB8AC3E}">
        <p14:creationId xmlns:p14="http://schemas.microsoft.com/office/powerpoint/2010/main" val="3492480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1D0C62E-0211-4BE5-8D91-F0894FD99869}" type="slidenum">
              <a:rPr lang="tr-TR" smtClean="0"/>
              <a:t>6</a:t>
            </a:fld>
            <a:endParaRPr lang="tr-TR"/>
          </a:p>
        </p:txBody>
      </p:sp>
    </p:spTree>
    <p:extLst>
      <p:ext uri="{BB962C8B-B14F-4D97-AF65-F5344CB8AC3E}">
        <p14:creationId xmlns:p14="http://schemas.microsoft.com/office/powerpoint/2010/main" val="1967349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1D0C62E-0211-4BE5-8D91-F0894FD99869}" type="slidenum">
              <a:rPr lang="tr-TR" smtClean="0"/>
              <a:t>11</a:t>
            </a:fld>
            <a:endParaRPr lang="tr-TR"/>
          </a:p>
        </p:txBody>
      </p:sp>
    </p:spTree>
    <p:extLst>
      <p:ext uri="{BB962C8B-B14F-4D97-AF65-F5344CB8AC3E}">
        <p14:creationId xmlns:p14="http://schemas.microsoft.com/office/powerpoint/2010/main" val="1284921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HABERLER” menüsünde Bilim-Teknoloji, Duyuru, Etkinlik, Kültür-Sanat, Spor, </a:t>
            </a:r>
            <a:r>
              <a:rPr lang="tr-TR" sz="1200" b="0" i="0" u="none" strike="noStrike" kern="1200" baseline="0" dirty="0" err="1" smtClean="0">
                <a:solidFill>
                  <a:schemeClr val="tx1"/>
                </a:solidFill>
                <a:latin typeface="+mn-lt"/>
                <a:ea typeface="+mn-ea"/>
                <a:cs typeface="+mn-cs"/>
              </a:rPr>
              <a:t>Uzem</a:t>
            </a:r>
            <a:r>
              <a:rPr lang="tr-TR" sz="1200" b="0" i="0" u="none" strike="noStrike" kern="1200" baseline="0" dirty="0" smtClean="0">
                <a:solidFill>
                  <a:schemeClr val="tx1"/>
                </a:solidFill>
                <a:latin typeface="+mn-lt"/>
                <a:ea typeface="+mn-ea"/>
                <a:cs typeface="+mn-cs"/>
              </a:rPr>
              <a:t> ve Yaşam başlıkları bulunmaktadır. Kullanıcılar bu başlıklardan istediklerini seçip</a:t>
            </a:r>
          </a:p>
          <a:p>
            <a:r>
              <a:rPr lang="tr-TR" sz="1200" b="0" i="0" u="none" strike="noStrike" kern="1200" baseline="0" dirty="0" smtClean="0">
                <a:solidFill>
                  <a:schemeClr val="tx1"/>
                </a:solidFill>
                <a:latin typeface="+mn-lt"/>
                <a:ea typeface="+mn-ea"/>
                <a:cs typeface="+mn-cs"/>
              </a:rPr>
              <a:t>ilgili haberlere ulaşabilmektedir. EBA haber bölümü yapılan etkinlikler, seminerler, projeler ve eğitim ile ilgili çeşitli haberleri sunarak kullanıcıların daha aktif daha bilinçli olmasını sağlamaktadır.</a:t>
            </a:r>
            <a:endParaRPr lang="tr-TR" dirty="0"/>
          </a:p>
        </p:txBody>
      </p:sp>
      <p:sp>
        <p:nvSpPr>
          <p:cNvPr id="4" name="Slayt Numarası Yer Tutucusu 3"/>
          <p:cNvSpPr>
            <a:spLocks noGrp="1"/>
          </p:cNvSpPr>
          <p:nvPr>
            <p:ph type="sldNum" sz="quarter" idx="10"/>
          </p:nvPr>
        </p:nvSpPr>
        <p:spPr/>
        <p:txBody>
          <a:bodyPr/>
          <a:lstStyle/>
          <a:p>
            <a:fld id="{01D0C62E-0211-4BE5-8D91-F0894FD99869}" type="slidenum">
              <a:rPr lang="tr-TR" smtClean="0"/>
              <a:t>32</a:t>
            </a:fld>
            <a:endParaRPr lang="tr-TR"/>
          </a:p>
        </p:txBody>
      </p:sp>
    </p:spTree>
    <p:extLst>
      <p:ext uri="{BB962C8B-B14F-4D97-AF65-F5344CB8AC3E}">
        <p14:creationId xmlns:p14="http://schemas.microsoft.com/office/powerpoint/2010/main" val="668688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1D0C62E-0211-4BE5-8D91-F0894FD99869}" type="slidenum">
              <a:rPr lang="tr-TR" smtClean="0"/>
              <a:t>36</a:t>
            </a:fld>
            <a:endParaRPr lang="tr-TR"/>
          </a:p>
        </p:txBody>
      </p:sp>
    </p:spTree>
    <p:extLst>
      <p:ext uri="{BB962C8B-B14F-4D97-AF65-F5344CB8AC3E}">
        <p14:creationId xmlns:p14="http://schemas.microsoft.com/office/powerpoint/2010/main" val="2802627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1D0C62E-0211-4BE5-8D91-F0894FD99869}" type="slidenum">
              <a:rPr lang="tr-TR" smtClean="0"/>
              <a:t>37</a:t>
            </a:fld>
            <a:endParaRPr lang="tr-TR"/>
          </a:p>
        </p:txBody>
      </p:sp>
    </p:spTree>
    <p:extLst>
      <p:ext uri="{BB962C8B-B14F-4D97-AF65-F5344CB8AC3E}">
        <p14:creationId xmlns:p14="http://schemas.microsoft.com/office/powerpoint/2010/main" val="291028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1692A94C-884B-45F9-890D-F9F4B0A32770}" type="datetimeFigureOut">
              <a:rPr lang="tr-TR" smtClean="0">
                <a:solidFill>
                  <a:prstClr val="black">
                    <a:tint val="75000"/>
                  </a:prstClr>
                </a:solidFill>
              </a:rPr>
              <a:pPr/>
              <a:t>27.10.2017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93BCA5E-1539-469E-9F07-02523D2F64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62844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692A94C-884B-45F9-890D-F9F4B0A32770}" type="datetimeFigureOut">
              <a:rPr lang="tr-TR" smtClean="0">
                <a:solidFill>
                  <a:prstClr val="black">
                    <a:tint val="75000"/>
                  </a:prstClr>
                </a:solidFill>
              </a:rPr>
              <a:pPr/>
              <a:t>27.10.2017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93BCA5E-1539-469E-9F07-02523D2F64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9807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692A94C-884B-45F9-890D-F9F4B0A32770}" type="datetimeFigureOut">
              <a:rPr lang="tr-TR" smtClean="0">
                <a:solidFill>
                  <a:prstClr val="black">
                    <a:tint val="75000"/>
                  </a:prstClr>
                </a:solidFill>
              </a:rPr>
              <a:pPr/>
              <a:t>27.10.2017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93BCA5E-1539-469E-9F07-02523D2F64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88885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27.10.2017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27.10.2017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27.10.2017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27.10.2017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t>27.10.2017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27.10.2017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27.10.2017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27.10.2017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692A94C-884B-45F9-890D-F9F4B0A32770}" type="datetimeFigureOut">
              <a:rPr lang="tr-TR" smtClean="0">
                <a:solidFill>
                  <a:prstClr val="black">
                    <a:tint val="75000"/>
                  </a:prstClr>
                </a:solidFill>
              </a:rPr>
              <a:pPr/>
              <a:t>27.10.2017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93BCA5E-1539-469E-9F07-02523D2F64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71917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A23720DD-5B6D-40BF-8493-A6B52D484E6B}" type="datetimeFigureOut">
              <a:rPr lang="tr-TR" smtClean="0"/>
              <a:t>27.10.2017</a:t>
            </a:fld>
            <a:endParaRPr lang="tr-TR"/>
          </a:p>
        </p:txBody>
      </p:sp>
      <p:sp>
        <p:nvSpPr>
          <p:cNvPr id="9" name="Slide Number Placeholder 8"/>
          <p:cNvSpPr>
            <a:spLocks noGrp="1"/>
          </p:cNvSpPr>
          <p:nvPr>
            <p:ph type="sldNum" sz="quarter" idx="11"/>
          </p:nvPr>
        </p:nvSpPr>
        <p:spPr/>
        <p:txBody>
          <a:bodyPr/>
          <a:lstStyle/>
          <a:p>
            <a:fld id="{F302176B-0E47-46AC-8F43-DAB4B8A37D06}" type="slidenum">
              <a:rPr lang="tr-TR" smtClean="0"/>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27.10.2017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27.10.2017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692A94C-884B-45F9-890D-F9F4B0A32770}" type="datetimeFigureOut">
              <a:rPr lang="tr-TR" smtClean="0">
                <a:solidFill>
                  <a:prstClr val="black">
                    <a:tint val="75000"/>
                  </a:prstClr>
                </a:solidFill>
              </a:rPr>
              <a:pPr/>
              <a:t>27.10.2017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93BCA5E-1539-469E-9F07-02523D2F64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8750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692A94C-884B-45F9-890D-F9F4B0A32770}" type="datetimeFigureOut">
              <a:rPr lang="tr-TR" smtClean="0">
                <a:solidFill>
                  <a:prstClr val="black">
                    <a:tint val="75000"/>
                  </a:prstClr>
                </a:solidFill>
              </a:rPr>
              <a:pPr/>
              <a:t>27.10.2017</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E93BCA5E-1539-469E-9F07-02523D2F64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21356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692A94C-884B-45F9-890D-F9F4B0A32770}" type="datetimeFigureOut">
              <a:rPr lang="tr-TR" smtClean="0">
                <a:solidFill>
                  <a:prstClr val="black">
                    <a:tint val="75000"/>
                  </a:prstClr>
                </a:solidFill>
              </a:rPr>
              <a:pPr/>
              <a:t>27.10.2017</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E93BCA5E-1539-469E-9F07-02523D2F64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8886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692A94C-884B-45F9-890D-F9F4B0A32770}" type="datetimeFigureOut">
              <a:rPr lang="tr-TR" smtClean="0">
                <a:solidFill>
                  <a:prstClr val="black">
                    <a:tint val="75000"/>
                  </a:prstClr>
                </a:solidFill>
              </a:rPr>
              <a:pPr/>
              <a:t>27.10.2017</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E93BCA5E-1539-469E-9F07-02523D2F64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25952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92A94C-884B-45F9-890D-F9F4B0A32770}" type="datetimeFigureOut">
              <a:rPr lang="tr-TR" smtClean="0">
                <a:solidFill>
                  <a:prstClr val="black">
                    <a:tint val="75000"/>
                  </a:prstClr>
                </a:solidFill>
              </a:rPr>
              <a:pPr/>
              <a:t>27.10.2017</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E93BCA5E-1539-469E-9F07-02523D2F64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08968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692A94C-884B-45F9-890D-F9F4B0A32770}" type="datetimeFigureOut">
              <a:rPr lang="tr-TR" smtClean="0">
                <a:solidFill>
                  <a:prstClr val="black">
                    <a:tint val="75000"/>
                  </a:prstClr>
                </a:solidFill>
              </a:rPr>
              <a:pPr/>
              <a:t>27.10.2017</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E93BCA5E-1539-469E-9F07-02523D2F64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3379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692A94C-884B-45F9-890D-F9F4B0A32770}" type="datetimeFigureOut">
              <a:rPr lang="tr-TR" smtClean="0">
                <a:solidFill>
                  <a:prstClr val="black">
                    <a:tint val="75000"/>
                  </a:prstClr>
                </a:solidFill>
              </a:rPr>
              <a:pPr/>
              <a:t>27.10.2017</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E93BCA5E-1539-469E-9F07-02523D2F64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7344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692A94C-884B-45F9-890D-F9F4B0A32770}" type="datetimeFigureOut">
              <a:rPr lang="tr-TR" smtClean="0">
                <a:solidFill>
                  <a:prstClr val="black">
                    <a:tint val="75000"/>
                  </a:prstClr>
                </a:solidFill>
              </a:rPr>
              <a:pPr/>
              <a:t>27.10.2017</a:t>
            </a:fld>
            <a:endParaRPr lang="tr-T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3BCA5E-1539-469E-9F07-02523D2F64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17642922"/>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93BCA5E-1539-469E-9F07-02523D2F648F}" type="slidenum">
              <a:rPr lang="tr-TR" smtClean="0">
                <a:solidFill>
                  <a:prstClr val="black">
                    <a:tint val="75000"/>
                  </a:prstClr>
                </a:solidFill>
              </a:rPr>
              <a:pPr/>
              <a:t>‹#›</a:t>
            </a:fld>
            <a:endParaRPr lang="tr-TR">
              <a:solidFill>
                <a:prstClr val="black">
                  <a:tint val="75000"/>
                </a:prstClr>
              </a:solidFill>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solidFill>
                <a:prstClr val="black">
                  <a:tint val="75000"/>
                </a:prstClr>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692A94C-884B-45F9-890D-F9F4B0A32770}" type="datetimeFigureOut">
              <a:rPr lang="tr-TR" smtClean="0">
                <a:solidFill>
                  <a:prstClr val="black">
                    <a:tint val="75000"/>
                  </a:prstClr>
                </a:solidFill>
              </a:rPr>
              <a:pPr/>
              <a:t>27.10.2017</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ba.gov.tr/"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jpg"/><Relationship Id="rId1" Type="http://schemas.openxmlformats.org/officeDocument/2006/relationships/slideLayout" Target="../slideLayouts/slideLayout1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46.jp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7.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0.jp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1.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3.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4.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43.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8.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71.PNG"/></Relationships>
</file>

<file path=ppt/slides/_rels/slide5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06302" y="305361"/>
            <a:ext cx="6063904" cy="1077218"/>
          </a:xfrm>
          <a:prstGeom prst="rect">
            <a:avLst/>
          </a:prstGeom>
          <a:noFill/>
        </p:spPr>
        <p:txBody>
          <a:bodyPr wrap="none" rtlCol="0">
            <a:spAutoFit/>
          </a:bodyPr>
          <a:lstStyle/>
          <a:p>
            <a:pPr algn="ctr"/>
            <a:r>
              <a:rPr lang="tr-TR" sz="3200" b="1" dirty="0" smtClean="0">
                <a:latin typeface="Arial Black" pitchFamily="34" charset="0"/>
                <a:cs typeface="Arial" pitchFamily="34" charset="0"/>
              </a:rPr>
              <a:t>EĞİTİM BİLİŞİM AĞI (EBA)</a:t>
            </a:r>
          </a:p>
          <a:p>
            <a:pPr algn="ctr"/>
            <a:r>
              <a:rPr lang="tr-TR" sz="3200" b="1" dirty="0" smtClean="0">
                <a:latin typeface="Arial Black" pitchFamily="34" charset="0"/>
                <a:cs typeface="Arial" pitchFamily="34" charset="0"/>
              </a:rPr>
              <a:t>TANITIM TOPLANTISI</a:t>
            </a:r>
            <a:endParaRPr lang="tr-TR" sz="3200" b="1" dirty="0">
              <a:latin typeface="Arial Black" pitchFamily="34" charset="0"/>
              <a:cs typeface="Arial" pitchFamily="34" charset="0"/>
            </a:endParaRPr>
          </a:p>
        </p:txBody>
      </p:sp>
      <p:pic>
        <p:nvPicPr>
          <p:cNvPr id="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03022" y="1916187"/>
            <a:ext cx="6470463" cy="4221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902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548680"/>
            <a:ext cx="4903907" cy="646331"/>
          </a:xfrm>
          <a:prstGeom prst="rect">
            <a:avLst/>
          </a:prstGeom>
          <a:noFill/>
        </p:spPr>
        <p:txBody>
          <a:bodyPr wrap="none" rtlCol="0">
            <a:spAutoFit/>
          </a:bodyPr>
          <a:lstStyle/>
          <a:p>
            <a:r>
              <a:rPr lang="tr-TR" sz="3600" b="1" dirty="0" smtClean="0"/>
              <a:t>EBA VERSİYONLARI</a:t>
            </a:r>
            <a:endParaRPr lang="tr-TR" sz="3600" dirty="0"/>
          </a:p>
        </p:txBody>
      </p:sp>
      <p:sp>
        <p:nvSpPr>
          <p:cNvPr id="7" name="Metin kutusu 6"/>
          <p:cNvSpPr txBox="1"/>
          <p:nvPr/>
        </p:nvSpPr>
        <p:spPr>
          <a:xfrm>
            <a:off x="251520" y="1268760"/>
            <a:ext cx="8216224" cy="523220"/>
          </a:xfrm>
          <a:prstGeom prst="rect">
            <a:avLst/>
          </a:prstGeom>
          <a:noFill/>
        </p:spPr>
        <p:txBody>
          <a:bodyPr wrap="none" rtlCol="0">
            <a:spAutoFit/>
          </a:bodyPr>
          <a:lstStyle/>
          <a:p>
            <a:r>
              <a:rPr lang="tr-TR" sz="2800" b="1" dirty="0">
                <a:solidFill>
                  <a:schemeClr val="tx2"/>
                </a:solidFill>
              </a:rPr>
              <a:t>Eğitim Bilişim Ağı (EBA</a:t>
            </a:r>
            <a:r>
              <a:rPr lang="tr-TR" sz="2800" b="1" dirty="0" smtClean="0">
                <a:solidFill>
                  <a:schemeClr val="tx2"/>
                </a:solidFill>
              </a:rPr>
              <a:t>) Versiyon 3 (2016 – ….)</a:t>
            </a:r>
            <a:endParaRPr lang="tr-TR" sz="2800" dirty="0">
              <a:solidFill>
                <a:schemeClr val="tx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132856"/>
            <a:ext cx="8197263"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60232" y="84363"/>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188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210975402"/>
              </p:ext>
            </p:extLst>
          </p:nvPr>
        </p:nvGraphicFramePr>
        <p:xfrm>
          <a:off x="3644" y="1052736"/>
          <a:ext cx="9140355" cy="580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193482" y="3043786"/>
            <a:ext cx="2760678" cy="2059891"/>
          </a:xfrm>
          <a:prstGeom prst="rect">
            <a:avLst/>
          </a:prstGeom>
          <a:noFill/>
          <a:extLst>
            <a:ext uri="{909E8E84-426E-40DD-AFC4-6F175D3DCCD1}">
              <a14:hiddenFill xmlns:a14="http://schemas.microsoft.com/office/drawing/2010/main">
                <a:solidFill>
                  <a:srgbClr val="FFFFFF"/>
                </a:solidFill>
              </a14:hiddenFill>
            </a:ext>
          </a:extLst>
        </p:spPr>
      </p:pic>
      <p:sp>
        <p:nvSpPr>
          <p:cNvPr id="6" name="Unvan 1"/>
          <p:cNvSpPr txBox="1">
            <a:spLocks/>
          </p:cNvSpPr>
          <p:nvPr/>
        </p:nvSpPr>
        <p:spPr>
          <a:xfrm>
            <a:off x="2661003" y="188640"/>
            <a:ext cx="6447501" cy="371590"/>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tr-TR" sz="3200" dirty="0">
                <a:solidFill>
                  <a:schemeClr val="accent5"/>
                </a:solidFill>
                <a:latin typeface="Trebuchet MS"/>
              </a:rPr>
              <a:t>’DA NELER VAR</a:t>
            </a:r>
          </a:p>
        </p:txBody>
      </p:sp>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9437" y="84363"/>
            <a:ext cx="2123728" cy="15846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463968" y="84363"/>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26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500"/>
                                  </p:stCondLst>
                                  <p:childTnLst>
                                    <p:set>
                                      <p:cBhvr>
                                        <p:cTn id="6" dur="1" fill="hold">
                                          <p:stCondLst>
                                            <p:cond delay="0"/>
                                          </p:stCondLst>
                                        </p:cTn>
                                        <p:tgtEl>
                                          <p:spTgt spid="4">
                                            <p:graphicEl>
                                              <a:dgm id="{68D2F875-831C-4586-B69F-9F826977800B}"/>
                                            </p:graphicEl>
                                          </p:spTgt>
                                        </p:tgtEl>
                                        <p:attrNameLst>
                                          <p:attrName>style.visibility</p:attrName>
                                        </p:attrNameLst>
                                      </p:cBhvr>
                                      <p:to>
                                        <p:strVal val="visible"/>
                                      </p:to>
                                    </p:set>
                                    <p:animEffect transition="in" filter="wheel(1)">
                                      <p:cBhvr>
                                        <p:cTn id="7" dur="2000"/>
                                        <p:tgtEl>
                                          <p:spTgt spid="4">
                                            <p:graphicEl>
                                              <a:dgm id="{68D2F875-831C-4586-B69F-9F826977800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83ED49BF-0479-46C7-8224-663621D64789}"/>
                                            </p:graphicEl>
                                          </p:spTgt>
                                        </p:tgtEl>
                                        <p:attrNameLst>
                                          <p:attrName>style.visibility</p:attrName>
                                        </p:attrNameLst>
                                      </p:cBhvr>
                                      <p:to>
                                        <p:strVal val="visible"/>
                                      </p:to>
                                    </p:set>
                                    <p:animEffect transition="in" filter="wheel(1)">
                                      <p:cBhvr>
                                        <p:cTn id="12" dur="2000"/>
                                        <p:tgtEl>
                                          <p:spTgt spid="4">
                                            <p:graphicEl>
                                              <a:dgm id="{83ED49BF-0479-46C7-8224-663621D64789}"/>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4">
                                            <p:graphicEl>
                                              <a:dgm id="{CC77C46D-CFB0-46B4-BCA6-06DC5825F328}"/>
                                            </p:graphicEl>
                                          </p:spTgt>
                                        </p:tgtEl>
                                        <p:attrNameLst>
                                          <p:attrName>style.visibility</p:attrName>
                                        </p:attrNameLst>
                                      </p:cBhvr>
                                      <p:to>
                                        <p:strVal val="visible"/>
                                      </p:to>
                                    </p:set>
                                    <p:animEffect transition="in" filter="wheel(1)">
                                      <p:cBhvr>
                                        <p:cTn id="15" dur="2000"/>
                                        <p:tgtEl>
                                          <p:spTgt spid="4">
                                            <p:graphicEl>
                                              <a:dgm id="{CC77C46D-CFB0-46B4-BCA6-06DC5825F32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graphicEl>
                                              <a:dgm id="{7D0B2D2A-AA34-48B5-82A6-817E27F9CEDD}"/>
                                            </p:graphicEl>
                                          </p:spTgt>
                                        </p:tgtEl>
                                        <p:attrNameLst>
                                          <p:attrName>style.visibility</p:attrName>
                                        </p:attrNameLst>
                                      </p:cBhvr>
                                      <p:to>
                                        <p:strVal val="visible"/>
                                      </p:to>
                                    </p:set>
                                    <p:animEffect transition="in" filter="wheel(1)">
                                      <p:cBhvr>
                                        <p:cTn id="20" dur="2000"/>
                                        <p:tgtEl>
                                          <p:spTgt spid="4">
                                            <p:graphicEl>
                                              <a:dgm id="{7D0B2D2A-AA34-48B5-82A6-817E27F9CEDD}"/>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
                                            <p:graphicEl>
                                              <a:dgm id="{3ECFB6D2-D8D9-4155-B7D3-D7D2AB04405C}"/>
                                            </p:graphicEl>
                                          </p:spTgt>
                                        </p:tgtEl>
                                        <p:attrNameLst>
                                          <p:attrName>style.visibility</p:attrName>
                                        </p:attrNameLst>
                                      </p:cBhvr>
                                      <p:to>
                                        <p:strVal val="visible"/>
                                      </p:to>
                                    </p:set>
                                    <p:animEffect transition="in" filter="wheel(1)">
                                      <p:cBhvr>
                                        <p:cTn id="23" dur="2000"/>
                                        <p:tgtEl>
                                          <p:spTgt spid="4">
                                            <p:graphicEl>
                                              <a:dgm id="{3ECFB6D2-D8D9-4155-B7D3-D7D2AB04405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4">
                                            <p:graphicEl>
                                              <a:dgm id="{01C9AF65-8203-4998-987C-FBCBF69D5F7A}"/>
                                            </p:graphicEl>
                                          </p:spTgt>
                                        </p:tgtEl>
                                        <p:attrNameLst>
                                          <p:attrName>style.visibility</p:attrName>
                                        </p:attrNameLst>
                                      </p:cBhvr>
                                      <p:to>
                                        <p:strVal val="visible"/>
                                      </p:to>
                                    </p:set>
                                    <p:animEffect transition="in" filter="wheel(1)">
                                      <p:cBhvr>
                                        <p:cTn id="28" dur="2000"/>
                                        <p:tgtEl>
                                          <p:spTgt spid="4">
                                            <p:graphicEl>
                                              <a:dgm id="{01C9AF65-8203-4998-987C-FBCBF69D5F7A}"/>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4">
                                            <p:graphicEl>
                                              <a:dgm id="{F6D9D9AF-652B-46B9-8B2C-13D1B24E5D80}"/>
                                            </p:graphicEl>
                                          </p:spTgt>
                                        </p:tgtEl>
                                        <p:attrNameLst>
                                          <p:attrName>style.visibility</p:attrName>
                                        </p:attrNameLst>
                                      </p:cBhvr>
                                      <p:to>
                                        <p:strVal val="visible"/>
                                      </p:to>
                                    </p:set>
                                    <p:animEffect transition="in" filter="wheel(1)">
                                      <p:cBhvr>
                                        <p:cTn id="31" dur="2000"/>
                                        <p:tgtEl>
                                          <p:spTgt spid="4">
                                            <p:graphicEl>
                                              <a:dgm id="{F6D9D9AF-652B-46B9-8B2C-13D1B24E5D8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4">
                                            <p:graphicEl>
                                              <a:dgm id="{2CD7034C-BCC7-42F7-9BAD-9438F3A66C13}"/>
                                            </p:graphicEl>
                                          </p:spTgt>
                                        </p:tgtEl>
                                        <p:attrNameLst>
                                          <p:attrName>style.visibility</p:attrName>
                                        </p:attrNameLst>
                                      </p:cBhvr>
                                      <p:to>
                                        <p:strVal val="visible"/>
                                      </p:to>
                                    </p:set>
                                    <p:animEffect transition="in" filter="wheel(1)">
                                      <p:cBhvr>
                                        <p:cTn id="36" dur="2000"/>
                                        <p:tgtEl>
                                          <p:spTgt spid="4">
                                            <p:graphicEl>
                                              <a:dgm id="{2CD7034C-BCC7-42F7-9BAD-9438F3A66C13}"/>
                                            </p:graphicEl>
                                          </p:spTgt>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4">
                                            <p:graphicEl>
                                              <a:dgm id="{60D5CA55-95C5-40A2-8378-B7235553110A}"/>
                                            </p:graphicEl>
                                          </p:spTgt>
                                        </p:tgtEl>
                                        <p:attrNameLst>
                                          <p:attrName>style.visibility</p:attrName>
                                        </p:attrNameLst>
                                      </p:cBhvr>
                                      <p:to>
                                        <p:strVal val="visible"/>
                                      </p:to>
                                    </p:set>
                                    <p:animEffect transition="in" filter="wheel(1)">
                                      <p:cBhvr>
                                        <p:cTn id="39" dur="2000"/>
                                        <p:tgtEl>
                                          <p:spTgt spid="4">
                                            <p:graphicEl>
                                              <a:dgm id="{60D5CA55-95C5-40A2-8378-B7235553110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4">
                                            <p:graphicEl>
                                              <a:dgm id="{9C3606E1-7B09-463E-822F-5F0F9D38ED0F}"/>
                                            </p:graphicEl>
                                          </p:spTgt>
                                        </p:tgtEl>
                                        <p:attrNameLst>
                                          <p:attrName>style.visibility</p:attrName>
                                        </p:attrNameLst>
                                      </p:cBhvr>
                                      <p:to>
                                        <p:strVal val="visible"/>
                                      </p:to>
                                    </p:set>
                                    <p:animEffect transition="in" filter="wheel(1)">
                                      <p:cBhvr>
                                        <p:cTn id="44" dur="2000"/>
                                        <p:tgtEl>
                                          <p:spTgt spid="4">
                                            <p:graphicEl>
                                              <a:dgm id="{9C3606E1-7B09-463E-822F-5F0F9D38ED0F}"/>
                                            </p:graphicEl>
                                          </p:spTgt>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4">
                                            <p:graphicEl>
                                              <a:dgm id="{E31623C5-2B61-427C-8032-2F4CA3CDC6A9}"/>
                                            </p:graphicEl>
                                          </p:spTgt>
                                        </p:tgtEl>
                                        <p:attrNameLst>
                                          <p:attrName>style.visibility</p:attrName>
                                        </p:attrNameLst>
                                      </p:cBhvr>
                                      <p:to>
                                        <p:strVal val="visible"/>
                                      </p:to>
                                    </p:set>
                                    <p:animEffect transition="in" filter="wheel(1)">
                                      <p:cBhvr>
                                        <p:cTn id="47" dur="2000"/>
                                        <p:tgtEl>
                                          <p:spTgt spid="4">
                                            <p:graphicEl>
                                              <a:dgm id="{E31623C5-2B61-427C-8032-2F4CA3CDC6A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4">
                                            <p:graphicEl>
                                              <a:dgm id="{E9481045-F2D6-46D5-AAB7-8945DBA90D96}"/>
                                            </p:graphicEl>
                                          </p:spTgt>
                                        </p:tgtEl>
                                        <p:attrNameLst>
                                          <p:attrName>style.visibility</p:attrName>
                                        </p:attrNameLst>
                                      </p:cBhvr>
                                      <p:to>
                                        <p:strVal val="visible"/>
                                      </p:to>
                                    </p:set>
                                    <p:animEffect transition="in" filter="wheel(1)">
                                      <p:cBhvr>
                                        <p:cTn id="52" dur="2000"/>
                                        <p:tgtEl>
                                          <p:spTgt spid="4">
                                            <p:graphicEl>
                                              <a:dgm id="{E9481045-F2D6-46D5-AAB7-8945DBA90D96}"/>
                                            </p:graphicEl>
                                          </p:spTgt>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4">
                                            <p:graphicEl>
                                              <a:dgm id="{3CB86176-FD1C-406E-978E-40C57E87A608}"/>
                                            </p:graphicEl>
                                          </p:spTgt>
                                        </p:tgtEl>
                                        <p:attrNameLst>
                                          <p:attrName>style.visibility</p:attrName>
                                        </p:attrNameLst>
                                      </p:cBhvr>
                                      <p:to>
                                        <p:strVal val="visible"/>
                                      </p:to>
                                    </p:set>
                                    <p:animEffect transition="in" filter="wheel(1)">
                                      <p:cBhvr>
                                        <p:cTn id="55" dur="2000"/>
                                        <p:tgtEl>
                                          <p:spTgt spid="4">
                                            <p:graphicEl>
                                              <a:dgm id="{3CB86176-FD1C-406E-978E-40C57E87A608}"/>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4">
                                            <p:graphicEl>
                                              <a:dgm id="{7C8A40D3-9374-47D2-A473-9EE3515A9449}"/>
                                            </p:graphicEl>
                                          </p:spTgt>
                                        </p:tgtEl>
                                        <p:attrNameLst>
                                          <p:attrName>style.visibility</p:attrName>
                                        </p:attrNameLst>
                                      </p:cBhvr>
                                      <p:to>
                                        <p:strVal val="visible"/>
                                      </p:to>
                                    </p:set>
                                    <p:animEffect transition="in" filter="wheel(1)">
                                      <p:cBhvr>
                                        <p:cTn id="60" dur="2000"/>
                                        <p:tgtEl>
                                          <p:spTgt spid="4">
                                            <p:graphicEl>
                                              <a:dgm id="{7C8A40D3-9374-47D2-A473-9EE3515A9449}"/>
                                            </p:graphicEl>
                                          </p:spTgt>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4">
                                            <p:graphicEl>
                                              <a:dgm id="{12868596-6F5C-4111-B7F2-147BF7607209}"/>
                                            </p:graphicEl>
                                          </p:spTgt>
                                        </p:tgtEl>
                                        <p:attrNameLst>
                                          <p:attrName>style.visibility</p:attrName>
                                        </p:attrNameLst>
                                      </p:cBhvr>
                                      <p:to>
                                        <p:strVal val="visible"/>
                                      </p:to>
                                    </p:set>
                                    <p:animEffect transition="in" filter="wheel(1)">
                                      <p:cBhvr>
                                        <p:cTn id="63" dur="2000"/>
                                        <p:tgtEl>
                                          <p:spTgt spid="4">
                                            <p:graphicEl>
                                              <a:dgm id="{12868596-6F5C-4111-B7F2-147BF7607209}"/>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grpId="0" nodeType="clickEffect">
                                  <p:stCondLst>
                                    <p:cond delay="0"/>
                                  </p:stCondLst>
                                  <p:childTnLst>
                                    <p:set>
                                      <p:cBhvr>
                                        <p:cTn id="67" dur="1" fill="hold">
                                          <p:stCondLst>
                                            <p:cond delay="0"/>
                                          </p:stCondLst>
                                        </p:cTn>
                                        <p:tgtEl>
                                          <p:spTgt spid="4">
                                            <p:graphicEl>
                                              <a:dgm id="{D2AC3D44-08B3-4A8F-81A9-870C678F4083}"/>
                                            </p:graphicEl>
                                          </p:spTgt>
                                        </p:tgtEl>
                                        <p:attrNameLst>
                                          <p:attrName>style.visibility</p:attrName>
                                        </p:attrNameLst>
                                      </p:cBhvr>
                                      <p:to>
                                        <p:strVal val="visible"/>
                                      </p:to>
                                    </p:set>
                                    <p:animEffect transition="in" filter="wheel(1)">
                                      <p:cBhvr>
                                        <p:cTn id="68" dur="2000"/>
                                        <p:tgtEl>
                                          <p:spTgt spid="4">
                                            <p:graphicEl>
                                              <a:dgm id="{D2AC3D44-08B3-4A8F-81A9-870C678F4083}"/>
                                            </p:graphicEl>
                                          </p:spTgt>
                                        </p:tgtEl>
                                      </p:cBhvr>
                                    </p:animEffect>
                                  </p:childTnLst>
                                </p:cTn>
                              </p:par>
                              <p:par>
                                <p:cTn id="69" presetID="21" presetClass="entr" presetSubtype="1" fill="hold" grpId="0" nodeType="withEffect">
                                  <p:stCondLst>
                                    <p:cond delay="500"/>
                                  </p:stCondLst>
                                  <p:childTnLst>
                                    <p:set>
                                      <p:cBhvr>
                                        <p:cTn id="70" dur="1" fill="hold">
                                          <p:stCondLst>
                                            <p:cond delay="0"/>
                                          </p:stCondLst>
                                        </p:cTn>
                                        <p:tgtEl>
                                          <p:spTgt spid="4">
                                            <p:graphicEl>
                                              <a:dgm id="{0CFD2784-4EF5-4191-B2BB-497FCC51EE35}"/>
                                            </p:graphicEl>
                                          </p:spTgt>
                                        </p:tgtEl>
                                        <p:attrNameLst>
                                          <p:attrName>style.visibility</p:attrName>
                                        </p:attrNameLst>
                                      </p:cBhvr>
                                      <p:to>
                                        <p:strVal val="visible"/>
                                      </p:to>
                                    </p:set>
                                    <p:animEffect transition="in" filter="wheel(1)">
                                      <p:cBhvr>
                                        <p:cTn id="71" dur="2000"/>
                                        <p:tgtEl>
                                          <p:spTgt spid="4">
                                            <p:graphicEl>
                                              <a:dgm id="{0CFD2784-4EF5-4191-B2BB-497FCC51EE35}"/>
                                            </p:graphicEl>
                                          </p:spTgt>
                                        </p:tgtEl>
                                      </p:cBhvr>
                                    </p:animEffect>
                                  </p:childTnLst>
                                </p:cTn>
                              </p:par>
                              <p:par>
                                <p:cTn id="72" presetID="21" presetClass="entr" presetSubtype="1" fill="hold" grpId="0" nodeType="withEffect">
                                  <p:stCondLst>
                                    <p:cond delay="500"/>
                                  </p:stCondLst>
                                  <p:childTnLst>
                                    <p:set>
                                      <p:cBhvr>
                                        <p:cTn id="73" dur="1" fill="hold">
                                          <p:stCondLst>
                                            <p:cond delay="0"/>
                                          </p:stCondLst>
                                        </p:cTn>
                                        <p:tgtEl>
                                          <p:spTgt spid="4">
                                            <p:graphicEl>
                                              <a:dgm id="{10FF6F55-E4D9-43AD-B21E-32B494DFAFE6}"/>
                                            </p:graphicEl>
                                          </p:spTgt>
                                        </p:tgtEl>
                                        <p:attrNameLst>
                                          <p:attrName>style.visibility</p:attrName>
                                        </p:attrNameLst>
                                      </p:cBhvr>
                                      <p:to>
                                        <p:strVal val="visible"/>
                                      </p:to>
                                    </p:set>
                                    <p:animEffect transition="in" filter="wheel(1)">
                                      <p:cBhvr>
                                        <p:cTn id="74" dur="2000"/>
                                        <p:tgtEl>
                                          <p:spTgt spid="4">
                                            <p:graphicEl>
                                              <a:dgm id="{10FF6F55-E4D9-43AD-B21E-32B494DFAF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404664"/>
            <a:ext cx="2364750" cy="646331"/>
          </a:xfrm>
          <a:prstGeom prst="rect">
            <a:avLst/>
          </a:prstGeom>
          <a:noFill/>
        </p:spPr>
        <p:txBody>
          <a:bodyPr wrap="none" rtlCol="0">
            <a:spAutoFit/>
          </a:bodyPr>
          <a:lstStyle/>
          <a:p>
            <a:r>
              <a:rPr lang="tr-TR" sz="3600" b="1" dirty="0" smtClean="0"/>
              <a:t>YENİ EBA</a:t>
            </a:r>
            <a:endParaRPr lang="tr-TR" sz="3600" dirty="0"/>
          </a:p>
        </p:txBody>
      </p:sp>
      <p:sp>
        <p:nvSpPr>
          <p:cNvPr id="3" name="Metin kutusu 2"/>
          <p:cNvSpPr txBox="1"/>
          <p:nvPr/>
        </p:nvSpPr>
        <p:spPr>
          <a:xfrm>
            <a:off x="251520" y="1055441"/>
            <a:ext cx="8640960" cy="1815882"/>
          </a:xfrm>
          <a:prstGeom prst="rect">
            <a:avLst/>
          </a:prstGeom>
          <a:noFill/>
        </p:spPr>
        <p:txBody>
          <a:bodyPr wrap="square" rtlCol="0">
            <a:spAutoFit/>
          </a:bodyPr>
          <a:lstStyle/>
          <a:p>
            <a:pPr algn="just"/>
            <a:r>
              <a:rPr lang="tr-TR" sz="2800" dirty="0" smtClean="0">
                <a:solidFill>
                  <a:schemeClr val="tx2"/>
                </a:solidFill>
              </a:rPr>
              <a:t>Yeni EBA üç modül üzerine inşa edilmiştir.</a:t>
            </a:r>
          </a:p>
          <a:p>
            <a:pPr algn="just"/>
            <a:r>
              <a:rPr lang="tr-TR" sz="2800" dirty="0">
                <a:solidFill>
                  <a:schemeClr val="tx2"/>
                </a:solidFill>
              </a:rPr>
              <a:t>	</a:t>
            </a:r>
            <a:r>
              <a:rPr lang="tr-TR" sz="2800" dirty="0" smtClean="0">
                <a:solidFill>
                  <a:schemeClr val="tx2"/>
                </a:solidFill>
              </a:rPr>
              <a:t>1. </a:t>
            </a:r>
            <a:r>
              <a:rPr lang="tr-TR" sz="2800" b="1" dirty="0" smtClean="0">
                <a:solidFill>
                  <a:schemeClr val="tx2"/>
                </a:solidFill>
              </a:rPr>
              <a:t>EBA Ders</a:t>
            </a:r>
          </a:p>
          <a:p>
            <a:pPr algn="just"/>
            <a:r>
              <a:rPr lang="tr-TR" sz="2800" dirty="0">
                <a:solidFill>
                  <a:schemeClr val="tx2"/>
                </a:solidFill>
              </a:rPr>
              <a:t>	</a:t>
            </a:r>
            <a:r>
              <a:rPr lang="tr-TR" sz="2800" dirty="0" smtClean="0">
                <a:solidFill>
                  <a:schemeClr val="tx2"/>
                </a:solidFill>
              </a:rPr>
              <a:t>2</a:t>
            </a:r>
            <a:r>
              <a:rPr lang="tr-TR" sz="2800" b="1" dirty="0" smtClean="0">
                <a:solidFill>
                  <a:schemeClr val="tx2"/>
                </a:solidFill>
              </a:rPr>
              <a:t>. Paylaşım</a:t>
            </a:r>
          </a:p>
          <a:p>
            <a:pPr algn="just"/>
            <a:r>
              <a:rPr lang="tr-TR" sz="2800" dirty="0">
                <a:solidFill>
                  <a:schemeClr val="tx2"/>
                </a:solidFill>
              </a:rPr>
              <a:t>	</a:t>
            </a:r>
            <a:r>
              <a:rPr lang="tr-TR" sz="2800" dirty="0" smtClean="0">
                <a:solidFill>
                  <a:schemeClr val="tx2"/>
                </a:solidFill>
              </a:rPr>
              <a:t>3</a:t>
            </a:r>
            <a:r>
              <a:rPr lang="tr-TR" sz="2800" b="1" dirty="0" smtClean="0">
                <a:solidFill>
                  <a:schemeClr val="tx2"/>
                </a:solidFill>
              </a:rPr>
              <a:t>. Uygulamalar</a:t>
            </a:r>
            <a:endParaRPr lang="tr-TR" sz="2800" b="1" dirty="0">
              <a:solidFill>
                <a:schemeClr val="tx2"/>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3232" y="2839366"/>
            <a:ext cx="806274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71441" y="135060"/>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450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3065776" cy="646331"/>
          </a:xfrm>
          <a:prstGeom prst="rect">
            <a:avLst/>
          </a:prstGeom>
          <a:noFill/>
        </p:spPr>
        <p:txBody>
          <a:bodyPr wrap="none" rtlCol="0">
            <a:spAutoFit/>
          </a:bodyPr>
          <a:lstStyle/>
          <a:p>
            <a:r>
              <a:rPr lang="tr-TR" sz="3600" b="1" dirty="0" smtClean="0"/>
              <a:t>1. EBA DERS</a:t>
            </a:r>
            <a:endParaRPr lang="tr-TR" sz="3600" dirty="0"/>
          </a:p>
        </p:txBody>
      </p:sp>
      <p:sp>
        <p:nvSpPr>
          <p:cNvPr id="3" name="Metin kutusu 2"/>
          <p:cNvSpPr txBox="1"/>
          <p:nvPr/>
        </p:nvSpPr>
        <p:spPr>
          <a:xfrm>
            <a:off x="323528" y="1268760"/>
            <a:ext cx="8034715" cy="1200329"/>
          </a:xfrm>
          <a:prstGeom prst="rect">
            <a:avLst/>
          </a:prstGeom>
          <a:noFill/>
        </p:spPr>
        <p:txBody>
          <a:bodyPr wrap="square" rtlCol="0">
            <a:spAutoFit/>
          </a:bodyPr>
          <a:lstStyle/>
          <a:p>
            <a:pPr algn="just"/>
            <a:r>
              <a:rPr lang="tr-TR" sz="2400" dirty="0" smtClean="0">
                <a:solidFill>
                  <a:schemeClr val="tx2"/>
                </a:solidFill>
              </a:rPr>
              <a:t>	</a:t>
            </a:r>
            <a:r>
              <a:rPr lang="tr-TR" sz="2400" dirty="0">
                <a:solidFill>
                  <a:schemeClr val="tx2"/>
                </a:solidFill>
              </a:rPr>
              <a:t>EBA Ders öğrencilerimiz ve meslektaşlarımızla fikir (ileti), tartışma, oylama ve etkinlik paylaşabilmemize ve bu paylaşımlar üzerinden yorumlar yapabilmemize imkan tanır.</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1560" y="2636912"/>
            <a:ext cx="7217533" cy="374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90329"/>
            <a:ext cx="1326712" cy="754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0789" y="142783"/>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658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5245860" cy="646331"/>
          </a:xfrm>
          <a:prstGeom prst="rect">
            <a:avLst/>
          </a:prstGeom>
          <a:noFill/>
        </p:spPr>
        <p:txBody>
          <a:bodyPr wrap="none" rtlCol="0">
            <a:spAutoFit/>
          </a:bodyPr>
          <a:lstStyle/>
          <a:p>
            <a:r>
              <a:rPr lang="tr-TR" sz="3600" b="1" dirty="0" smtClean="0"/>
              <a:t>1. EBA DERS - Menüler</a:t>
            </a:r>
            <a:endParaRPr lang="tr-TR" sz="3600" dirty="0"/>
          </a:p>
        </p:txBody>
      </p:sp>
      <p:sp>
        <p:nvSpPr>
          <p:cNvPr id="3" name="Metin kutusu 2"/>
          <p:cNvSpPr txBox="1"/>
          <p:nvPr/>
        </p:nvSpPr>
        <p:spPr>
          <a:xfrm>
            <a:off x="1259632" y="1268760"/>
            <a:ext cx="7632848" cy="523220"/>
          </a:xfrm>
          <a:prstGeom prst="rect">
            <a:avLst/>
          </a:prstGeom>
          <a:noFill/>
        </p:spPr>
        <p:txBody>
          <a:bodyPr wrap="square" rtlCol="0">
            <a:spAutoFit/>
          </a:bodyPr>
          <a:lstStyle/>
          <a:p>
            <a:pPr algn="just"/>
            <a:r>
              <a:rPr lang="tr-TR" sz="2800" dirty="0" smtClean="0">
                <a:solidFill>
                  <a:schemeClr val="tx2"/>
                </a:solidFill>
              </a:rPr>
              <a:t>EBA </a:t>
            </a:r>
            <a:r>
              <a:rPr lang="tr-TR" sz="2800" dirty="0">
                <a:solidFill>
                  <a:schemeClr val="tx2"/>
                </a:solidFill>
              </a:rPr>
              <a:t>Ders </a:t>
            </a:r>
            <a:r>
              <a:rPr lang="tr-TR" sz="2800" dirty="0" smtClean="0">
                <a:solidFill>
                  <a:schemeClr val="tx2"/>
                </a:solidFill>
              </a:rPr>
              <a:t>sayfasında sol menüde;</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2996" b="50000"/>
          <a:stretch/>
        </p:blipFill>
        <p:spPr bwMode="auto">
          <a:xfrm>
            <a:off x="179512" y="2204864"/>
            <a:ext cx="2592288" cy="3954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90329"/>
            <a:ext cx="1368152" cy="7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2668286" y="3449956"/>
            <a:ext cx="5792146" cy="1446550"/>
          </a:xfrm>
          <a:prstGeom prst="rect">
            <a:avLst/>
          </a:prstGeom>
          <a:noFill/>
        </p:spPr>
        <p:txBody>
          <a:bodyPr wrap="square" rtlCol="0">
            <a:spAutoFit/>
          </a:bodyPr>
          <a:lstStyle/>
          <a:p>
            <a:pPr marL="914400" lvl="1" indent="-457200" algn="just">
              <a:buFont typeface="Arial" pitchFamily="34" charset="0"/>
              <a:buChar char="•"/>
            </a:pPr>
            <a:r>
              <a:rPr lang="tr-TR" sz="2200" dirty="0">
                <a:solidFill>
                  <a:schemeClr val="tx2"/>
                </a:solidFill>
              </a:rPr>
              <a:t>Duvarım</a:t>
            </a:r>
          </a:p>
          <a:p>
            <a:pPr marL="914400" lvl="1" indent="-457200" algn="just">
              <a:buFont typeface="Arial" pitchFamily="34" charset="0"/>
              <a:buChar char="•"/>
            </a:pPr>
            <a:r>
              <a:rPr lang="tr-TR" sz="2200" dirty="0" smtClean="0">
                <a:solidFill>
                  <a:schemeClr val="tx2"/>
                </a:solidFill>
              </a:rPr>
              <a:t>Dersler (Konular, Sınavlar</a:t>
            </a:r>
            <a:r>
              <a:rPr lang="tr-TR" sz="2200" dirty="0">
                <a:solidFill>
                  <a:schemeClr val="tx2"/>
                </a:solidFill>
              </a:rPr>
              <a:t>, Çalışmalarım)</a:t>
            </a:r>
          </a:p>
          <a:p>
            <a:pPr marL="914400" lvl="1" indent="-457200" algn="just">
              <a:buFont typeface="Arial" pitchFamily="34" charset="0"/>
              <a:buChar char="•"/>
            </a:pPr>
            <a:r>
              <a:rPr lang="tr-TR" sz="2200" dirty="0">
                <a:solidFill>
                  <a:schemeClr val="tx2"/>
                </a:solidFill>
              </a:rPr>
              <a:t>Sınıfım ve Gruplarım yer alır.</a:t>
            </a:r>
          </a:p>
          <a:p>
            <a:endParaRPr lang="tr-TR" sz="2200"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09872" y="122086"/>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798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5322804" cy="646331"/>
          </a:xfrm>
          <a:prstGeom prst="rect">
            <a:avLst/>
          </a:prstGeom>
          <a:noFill/>
        </p:spPr>
        <p:txBody>
          <a:bodyPr wrap="none" rtlCol="0">
            <a:spAutoFit/>
          </a:bodyPr>
          <a:lstStyle/>
          <a:p>
            <a:r>
              <a:rPr lang="tr-TR" sz="3600" b="1" dirty="0" smtClean="0"/>
              <a:t>1. EBA DERS - Duvarım</a:t>
            </a:r>
            <a:endParaRPr lang="tr-TR" sz="3600" dirty="0"/>
          </a:p>
        </p:txBody>
      </p:sp>
      <p:sp>
        <p:nvSpPr>
          <p:cNvPr id="3" name="Metin kutusu 2"/>
          <p:cNvSpPr txBox="1"/>
          <p:nvPr/>
        </p:nvSpPr>
        <p:spPr>
          <a:xfrm>
            <a:off x="209693" y="1377350"/>
            <a:ext cx="8250739" cy="2123658"/>
          </a:xfrm>
          <a:prstGeom prst="rect">
            <a:avLst/>
          </a:prstGeom>
          <a:noFill/>
        </p:spPr>
        <p:txBody>
          <a:bodyPr wrap="square" rtlCol="0">
            <a:spAutoFit/>
          </a:bodyPr>
          <a:lstStyle/>
          <a:p>
            <a:pPr algn="just"/>
            <a:r>
              <a:rPr lang="tr-TR" sz="2200" dirty="0">
                <a:solidFill>
                  <a:schemeClr val="tx2"/>
                </a:solidFill>
              </a:rPr>
              <a:t>Öğrencilerimiz ve meslektaşlarımızla fikir (ileti), tartışma, oylama ve etkinlik paylaşabilmemize ve bu paylaşımlar üzerinden yorumlar yapabilmemize imkan tanır.</a:t>
            </a:r>
          </a:p>
          <a:p>
            <a:pPr algn="just"/>
            <a:r>
              <a:rPr lang="tr-TR" sz="2200" dirty="0">
                <a:solidFill>
                  <a:schemeClr val="tx2"/>
                </a:solidFill>
              </a:rPr>
              <a:t>	Sağ taraftaki takvim uygulaması ile gönderilen çalışmaları ve düzenlenen etkinlikleri takip edip yaklaşan etkinliklerden haberdar olmamızı sağlar.</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276"/>
          <a:stretch/>
        </p:blipFill>
        <p:spPr bwMode="auto">
          <a:xfrm>
            <a:off x="467544" y="3573016"/>
            <a:ext cx="7524836" cy="2954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90329"/>
            <a:ext cx="1368152" cy="7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734517" y="122086"/>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016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5066323" cy="646331"/>
          </a:xfrm>
          <a:prstGeom prst="rect">
            <a:avLst/>
          </a:prstGeom>
          <a:noFill/>
        </p:spPr>
        <p:txBody>
          <a:bodyPr wrap="none" rtlCol="0">
            <a:spAutoFit/>
          </a:bodyPr>
          <a:lstStyle/>
          <a:p>
            <a:r>
              <a:rPr lang="tr-TR" sz="3600" b="1" dirty="0" smtClean="0"/>
              <a:t>1. EBA DERS - Dersler</a:t>
            </a:r>
            <a:endParaRPr lang="tr-TR" sz="3600" dirty="0"/>
          </a:p>
        </p:txBody>
      </p:sp>
      <p:sp>
        <p:nvSpPr>
          <p:cNvPr id="3" name="Metin kutusu 2"/>
          <p:cNvSpPr txBox="1"/>
          <p:nvPr/>
        </p:nvSpPr>
        <p:spPr>
          <a:xfrm>
            <a:off x="179512" y="1556792"/>
            <a:ext cx="8280920" cy="1107996"/>
          </a:xfrm>
          <a:prstGeom prst="rect">
            <a:avLst/>
          </a:prstGeom>
          <a:noFill/>
        </p:spPr>
        <p:txBody>
          <a:bodyPr wrap="square" rtlCol="0">
            <a:spAutoFit/>
          </a:bodyPr>
          <a:lstStyle/>
          <a:p>
            <a:pPr algn="just"/>
            <a:r>
              <a:rPr lang="tr-TR" sz="2200" dirty="0">
                <a:solidFill>
                  <a:schemeClr val="tx2"/>
                </a:solidFill>
              </a:rPr>
              <a:t>Sınıf ve ders seçiminin ardından o derse ait konulara ulaşılır. Buradaki içerikleri öğrencilerinize çalışma olarak </a:t>
            </a:r>
            <a:r>
              <a:rPr lang="tr-TR" sz="2200" dirty="0" smtClean="0">
                <a:solidFill>
                  <a:schemeClr val="tx2"/>
                </a:solidFill>
              </a:rPr>
              <a:t>gönderilebilir</a:t>
            </a:r>
            <a:r>
              <a:rPr lang="tr-TR" sz="2200" dirty="0">
                <a:solidFill>
                  <a:schemeClr val="tx2"/>
                </a:solidFill>
              </a:rPr>
              <a:t>, öğrencileriniz ve meslektaşlarımızla paylaşılabilirsiniz.</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90329"/>
            <a:ext cx="1368152" cy="7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0946" y="2852936"/>
            <a:ext cx="7920880" cy="3295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487291" y="124500"/>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310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5220212" cy="646331"/>
          </a:xfrm>
          <a:prstGeom prst="rect">
            <a:avLst/>
          </a:prstGeom>
          <a:noFill/>
        </p:spPr>
        <p:txBody>
          <a:bodyPr wrap="none" rtlCol="0">
            <a:spAutoFit/>
          </a:bodyPr>
          <a:lstStyle/>
          <a:p>
            <a:r>
              <a:rPr lang="tr-TR" sz="3600" b="1" dirty="0" smtClean="0"/>
              <a:t>1. EBA DERS - Konular</a:t>
            </a:r>
            <a:endParaRPr lang="tr-TR" sz="3600" dirty="0"/>
          </a:p>
        </p:txBody>
      </p:sp>
      <p:sp>
        <p:nvSpPr>
          <p:cNvPr id="3" name="Metin kutusu 2"/>
          <p:cNvSpPr txBox="1"/>
          <p:nvPr/>
        </p:nvSpPr>
        <p:spPr>
          <a:xfrm>
            <a:off x="251520" y="1373867"/>
            <a:ext cx="8136904" cy="830997"/>
          </a:xfrm>
          <a:prstGeom prst="rect">
            <a:avLst/>
          </a:prstGeom>
          <a:noFill/>
        </p:spPr>
        <p:txBody>
          <a:bodyPr wrap="square" rtlCol="0">
            <a:spAutoFit/>
          </a:bodyPr>
          <a:lstStyle/>
          <a:p>
            <a:pPr algn="just"/>
            <a:r>
              <a:rPr lang="tr-TR" sz="2400" dirty="0" smtClean="0">
                <a:solidFill>
                  <a:schemeClr val="tx2"/>
                </a:solidFill>
              </a:rPr>
              <a:t>Sınıf ve ders seçiminin ardından o derse ait konulara ulaşılır. Çalışılacak konu seçimi buradan yapılır.</a:t>
            </a:r>
            <a:endParaRPr lang="tr-TR" sz="2400" dirty="0">
              <a:solidFill>
                <a:schemeClr val="tx2"/>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264" y="2420888"/>
            <a:ext cx="8034143" cy="4073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90329"/>
            <a:ext cx="1368152" cy="7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04248" y="153272"/>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094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4963731" cy="646331"/>
          </a:xfrm>
          <a:prstGeom prst="rect">
            <a:avLst/>
          </a:prstGeom>
          <a:noFill/>
        </p:spPr>
        <p:txBody>
          <a:bodyPr wrap="none" rtlCol="0">
            <a:spAutoFit/>
          </a:bodyPr>
          <a:lstStyle/>
          <a:p>
            <a:r>
              <a:rPr lang="tr-TR" sz="3600" b="1" dirty="0" smtClean="0"/>
              <a:t>1. EBA DERS-Konular</a:t>
            </a:r>
            <a:endParaRPr lang="tr-TR" sz="3600" dirty="0"/>
          </a:p>
        </p:txBody>
      </p:sp>
      <p:sp>
        <p:nvSpPr>
          <p:cNvPr id="3" name="Metin kutusu 2"/>
          <p:cNvSpPr txBox="1"/>
          <p:nvPr/>
        </p:nvSpPr>
        <p:spPr>
          <a:xfrm>
            <a:off x="251520" y="1268760"/>
            <a:ext cx="8125255" cy="830997"/>
          </a:xfrm>
          <a:prstGeom prst="rect">
            <a:avLst/>
          </a:prstGeom>
          <a:noFill/>
        </p:spPr>
        <p:txBody>
          <a:bodyPr wrap="square" rtlCol="0">
            <a:spAutoFit/>
          </a:bodyPr>
          <a:lstStyle/>
          <a:p>
            <a:pPr algn="just"/>
            <a:r>
              <a:rPr lang="tr-TR" sz="2400" dirty="0" smtClean="0">
                <a:solidFill>
                  <a:schemeClr val="tx2"/>
                </a:solidFill>
              </a:rPr>
              <a:t>Konu seçiminin ardından o konuya ait içeriklere ulaşılır. Buradan çalışılmak istenen alt konular seçilir.</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7523" y="2099757"/>
            <a:ext cx="8053247" cy="421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90329"/>
            <a:ext cx="1368152" cy="7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732240" y="106570"/>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08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5015027" cy="646331"/>
          </a:xfrm>
          <a:prstGeom prst="rect">
            <a:avLst/>
          </a:prstGeom>
          <a:noFill/>
        </p:spPr>
        <p:txBody>
          <a:bodyPr wrap="none" rtlCol="0">
            <a:spAutoFit/>
          </a:bodyPr>
          <a:lstStyle/>
          <a:p>
            <a:r>
              <a:rPr lang="tr-TR" sz="3600" b="1" dirty="0" smtClean="0"/>
              <a:t>1. EBA DERS-Sınavlar</a:t>
            </a:r>
            <a:endParaRPr lang="tr-TR" sz="3600" dirty="0"/>
          </a:p>
        </p:txBody>
      </p:sp>
      <p:sp>
        <p:nvSpPr>
          <p:cNvPr id="3" name="Metin kutusu 2"/>
          <p:cNvSpPr txBox="1"/>
          <p:nvPr/>
        </p:nvSpPr>
        <p:spPr>
          <a:xfrm>
            <a:off x="251520" y="1445875"/>
            <a:ext cx="8640960" cy="830997"/>
          </a:xfrm>
          <a:prstGeom prst="rect">
            <a:avLst/>
          </a:prstGeom>
          <a:noFill/>
        </p:spPr>
        <p:txBody>
          <a:bodyPr wrap="square" rtlCol="0">
            <a:spAutoFit/>
          </a:bodyPr>
          <a:lstStyle/>
          <a:p>
            <a:pPr algn="just"/>
            <a:r>
              <a:rPr lang="tr-TR" sz="2400" dirty="0">
                <a:solidFill>
                  <a:schemeClr val="tx2"/>
                </a:solidFill>
              </a:rPr>
              <a:t>Sınavlar bölümünden sınav oluşturabilir, öğrencileriniz ve meslektaşlarınızla paylaşabilirsiniz.</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504" y="2420888"/>
            <a:ext cx="8178731" cy="3921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90329"/>
            <a:ext cx="1368152" cy="7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04248" y="108022"/>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233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656042" y="980728"/>
            <a:ext cx="5076197" cy="646331"/>
          </a:xfrm>
          <a:prstGeom prst="rect">
            <a:avLst/>
          </a:prstGeom>
          <a:noFill/>
        </p:spPr>
        <p:txBody>
          <a:bodyPr wrap="none" rtlCol="0">
            <a:spAutoFit/>
          </a:bodyPr>
          <a:lstStyle/>
          <a:p>
            <a:pPr algn="ctr"/>
            <a:r>
              <a:rPr lang="tr-TR" sz="3600" b="1" dirty="0" smtClean="0"/>
              <a:t>EĞİTİM BİLİŞİM AĞI (EBA)</a:t>
            </a:r>
            <a:endParaRPr lang="tr-TR" sz="3600" dirty="0"/>
          </a:p>
        </p:txBody>
      </p:sp>
      <p:sp>
        <p:nvSpPr>
          <p:cNvPr id="3" name="Metin kutusu 2"/>
          <p:cNvSpPr txBox="1"/>
          <p:nvPr/>
        </p:nvSpPr>
        <p:spPr>
          <a:xfrm>
            <a:off x="395536" y="1977802"/>
            <a:ext cx="7776864" cy="3416320"/>
          </a:xfrm>
          <a:prstGeom prst="rect">
            <a:avLst/>
          </a:prstGeom>
          <a:noFill/>
        </p:spPr>
        <p:txBody>
          <a:bodyPr wrap="square" rtlCol="0">
            <a:spAutoFit/>
          </a:bodyPr>
          <a:lstStyle/>
          <a:p>
            <a:pPr algn="just"/>
            <a:r>
              <a:rPr lang="tr-TR" sz="2400" dirty="0" smtClean="0"/>
              <a:t>	</a:t>
            </a:r>
            <a:r>
              <a:rPr lang="tr-TR" sz="2400" dirty="0" smtClean="0">
                <a:solidFill>
                  <a:schemeClr val="tx2"/>
                </a:solidFill>
              </a:rPr>
              <a:t>Eğitimin </a:t>
            </a:r>
            <a:r>
              <a:rPr lang="tr-TR" sz="2400" dirty="0">
                <a:solidFill>
                  <a:schemeClr val="tx2"/>
                </a:solidFill>
              </a:rPr>
              <a:t>geleceğe açılan kapısı olan </a:t>
            </a:r>
            <a:r>
              <a:rPr lang="tr-TR" sz="2400" dirty="0" smtClean="0">
                <a:solidFill>
                  <a:schemeClr val="tx2"/>
                </a:solidFill>
              </a:rPr>
              <a:t>Eğitim </a:t>
            </a:r>
            <a:r>
              <a:rPr lang="tr-TR" sz="2400" dirty="0">
                <a:solidFill>
                  <a:schemeClr val="tx2"/>
                </a:solidFill>
              </a:rPr>
              <a:t>Bilişim </a:t>
            </a:r>
            <a:r>
              <a:rPr lang="tr-TR" sz="2400" dirty="0" smtClean="0">
                <a:solidFill>
                  <a:schemeClr val="tx2"/>
                </a:solidFill>
              </a:rPr>
              <a:t>Ağı (EBA), </a:t>
            </a:r>
            <a:r>
              <a:rPr lang="tr-TR" sz="2400" dirty="0">
                <a:solidFill>
                  <a:schemeClr val="tx2"/>
                </a:solidFill>
              </a:rPr>
              <a:t>Yenilik ve Eğitim Teknolojileri Genel Müdürlüğü tarafından yürütülen çevrimiçi bir sosyal eğitim platformudur</a:t>
            </a:r>
            <a:r>
              <a:rPr lang="tr-TR" sz="2400" dirty="0" smtClean="0">
                <a:solidFill>
                  <a:schemeClr val="tx2"/>
                </a:solidFill>
              </a:rPr>
              <a:t>.</a:t>
            </a:r>
          </a:p>
          <a:p>
            <a:pPr algn="just"/>
            <a:r>
              <a:rPr lang="tr-TR" sz="2400" dirty="0">
                <a:solidFill>
                  <a:schemeClr val="tx2"/>
                </a:solidFill>
              </a:rPr>
              <a:t>	</a:t>
            </a:r>
            <a:r>
              <a:rPr lang="tr-TR" sz="2400" dirty="0" smtClean="0">
                <a:solidFill>
                  <a:schemeClr val="tx2"/>
                </a:solidFill>
              </a:rPr>
              <a:t>EBA, 2012 ile 2015 arasında versiyon 1 olarak adlandırılan ara yüzüyle hizmet vermiştir.</a:t>
            </a:r>
          </a:p>
          <a:p>
            <a:pPr algn="just"/>
            <a:r>
              <a:rPr lang="tr-TR" sz="2400" dirty="0">
                <a:solidFill>
                  <a:schemeClr val="tx2"/>
                </a:solidFill>
              </a:rPr>
              <a:t>	</a:t>
            </a:r>
            <a:r>
              <a:rPr lang="tr-TR" sz="2400" dirty="0" smtClean="0">
                <a:solidFill>
                  <a:schemeClr val="tx2"/>
                </a:solidFill>
              </a:rPr>
              <a:t>2015’ten sonra ise yeni ara yüzüyle yani versiyon 2 ile hizmet vermiştir.</a:t>
            </a:r>
          </a:p>
          <a:p>
            <a:pPr algn="just"/>
            <a:r>
              <a:rPr lang="tr-TR" sz="2400" dirty="0">
                <a:solidFill>
                  <a:schemeClr val="tx2"/>
                </a:solidFill>
              </a:rPr>
              <a:t>	</a:t>
            </a:r>
            <a:r>
              <a:rPr lang="tr-TR" sz="2400" dirty="0" smtClean="0">
                <a:solidFill>
                  <a:schemeClr val="tx2"/>
                </a:solidFill>
              </a:rPr>
              <a:t>1 Aralık 2016 itibariyle EBA logo değişikliği, EBA ders ara yüz değişikliği ve EBA cep uygulaması çıkmıştır.</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99030" y="122848"/>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330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6040949" cy="646331"/>
          </a:xfrm>
          <a:prstGeom prst="rect">
            <a:avLst/>
          </a:prstGeom>
          <a:noFill/>
        </p:spPr>
        <p:txBody>
          <a:bodyPr wrap="none" rtlCol="0">
            <a:spAutoFit/>
          </a:bodyPr>
          <a:lstStyle/>
          <a:p>
            <a:r>
              <a:rPr lang="tr-TR" sz="3600" b="1" dirty="0" smtClean="0"/>
              <a:t>1. EBA DERS - Ürettiklerim</a:t>
            </a:r>
            <a:endParaRPr lang="tr-TR" sz="3600" dirty="0"/>
          </a:p>
        </p:txBody>
      </p:sp>
      <p:sp>
        <p:nvSpPr>
          <p:cNvPr id="3" name="Metin kutusu 2"/>
          <p:cNvSpPr txBox="1"/>
          <p:nvPr/>
        </p:nvSpPr>
        <p:spPr>
          <a:xfrm>
            <a:off x="251520" y="1268760"/>
            <a:ext cx="7920880" cy="1569660"/>
          </a:xfrm>
          <a:prstGeom prst="rect">
            <a:avLst/>
          </a:prstGeom>
          <a:noFill/>
        </p:spPr>
        <p:txBody>
          <a:bodyPr wrap="square" rtlCol="0">
            <a:spAutoFit/>
          </a:bodyPr>
          <a:lstStyle/>
          <a:p>
            <a:pPr algn="just"/>
            <a:r>
              <a:rPr lang="tr-TR" sz="2400" dirty="0" smtClean="0">
                <a:solidFill>
                  <a:schemeClr val="tx2"/>
                </a:solidFill>
              </a:rPr>
              <a:t>	Ürettiklerim, İçerik Üretim Sistemi ile kendi ürettiğimiz içeriklerin bulunduğu kısımdır. Ürettiğiniz içerikleri buradan çalışma olarak gönderebilir veya istediğiniz guruplarla paylaşabilirsiniz.</a:t>
            </a:r>
            <a:endParaRPr lang="tr-TR" sz="2400" dirty="0">
              <a:solidFill>
                <a:schemeClr val="tx2"/>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8881" y="3068960"/>
            <a:ext cx="8115527" cy="2898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90329"/>
            <a:ext cx="1368152" cy="7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608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6912983" cy="646331"/>
          </a:xfrm>
          <a:prstGeom prst="rect">
            <a:avLst/>
          </a:prstGeom>
          <a:noFill/>
        </p:spPr>
        <p:txBody>
          <a:bodyPr wrap="none" rtlCol="0">
            <a:spAutoFit/>
          </a:bodyPr>
          <a:lstStyle/>
          <a:p>
            <a:r>
              <a:rPr lang="tr-TR" sz="3600" b="1" dirty="0" smtClean="0"/>
              <a:t>1. EBA DERS – Ders Listelerim</a:t>
            </a:r>
            <a:endParaRPr lang="tr-TR" sz="3600" dirty="0"/>
          </a:p>
        </p:txBody>
      </p:sp>
      <p:sp>
        <p:nvSpPr>
          <p:cNvPr id="3" name="Metin kutusu 2"/>
          <p:cNvSpPr txBox="1"/>
          <p:nvPr/>
        </p:nvSpPr>
        <p:spPr>
          <a:xfrm>
            <a:off x="251520" y="1268760"/>
            <a:ext cx="8095679" cy="1569660"/>
          </a:xfrm>
          <a:prstGeom prst="rect">
            <a:avLst/>
          </a:prstGeom>
          <a:noFill/>
        </p:spPr>
        <p:txBody>
          <a:bodyPr wrap="square" rtlCol="0">
            <a:spAutoFit/>
          </a:bodyPr>
          <a:lstStyle/>
          <a:p>
            <a:pPr algn="just"/>
            <a:r>
              <a:rPr lang="tr-TR" sz="2400" dirty="0" smtClean="0">
                <a:solidFill>
                  <a:schemeClr val="tx2"/>
                </a:solidFill>
              </a:rPr>
              <a:t>	Konular kısmına gelip buradaki içeriklerden dersinizle ilgili ders listesi oluşturabilir ve ders akışınızı planlayabilirsiniz. Bunun için ilgili dersin konusunun sağ altındaki + işaretine basıp listeye ekle demeniz gerekmektedir.</a:t>
            </a:r>
            <a:endParaRPr lang="tr-TR" sz="2400" dirty="0">
              <a:solidFill>
                <a:schemeClr val="tx2"/>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520" y="3140968"/>
            <a:ext cx="7992888" cy="3305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90329"/>
            <a:ext cx="1368152" cy="7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61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6776150" cy="646331"/>
          </a:xfrm>
          <a:prstGeom prst="rect">
            <a:avLst/>
          </a:prstGeom>
          <a:noFill/>
        </p:spPr>
        <p:txBody>
          <a:bodyPr wrap="none" rtlCol="0">
            <a:spAutoFit/>
          </a:bodyPr>
          <a:lstStyle/>
          <a:p>
            <a:r>
              <a:rPr lang="tr-TR" sz="3600" b="1" dirty="0" smtClean="0"/>
              <a:t>1. EBA DERS – Çalışma Takibi</a:t>
            </a:r>
            <a:endParaRPr lang="tr-TR" sz="3600" dirty="0"/>
          </a:p>
        </p:txBody>
      </p:sp>
      <p:sp>
        <p:nvSpPr>
          <p:cNvPr id="3" name="Metin kutusu 2"/>
          <p:cNvSpPr txBox="1"/>
          <p:nvPr/>
        </p:nvSpPr>
        <p:spPr>
          <a:xfrm>
            <a:off x="251520" y="1268760"/>
            <a:ext cx="8640960" cy="830997"/>
          </a:xfrm>
          <a:prstGeom prst="rect">
            <a:avLst/>
          </a:prstGeom>
          <a:noFill/>
        </p:spPr>
        <p:txBody>
          <a:bodyPr wrap="square" rtlCol="0">
            <a:spAutoFit/>
          </a:bodyPr>
          <a:lstStyle/>
          <a:p>
            <a:pPr algn="just"/>
            <a:r>
              <a:rPr lang="tr-TR" sz="2400" dirty="0" smtClean="0">
                <a:solidFill>
                  <a:schemeClr val="tx2"/>
                </a:solidFill>
              </a:rPr>
              <a:t>	Öğrencilerinize gönderdiğiniz çalışmalar ve bu çalışmalar ile ilgili raporlar çalışma takibi sayfasında yer alır. </a:t>
            </a:r>
            <a:endParaRPr lang="tr-TR" sz="2400" dirty="0">
              <a:solidFill>
                <a:schemeClr val="tx2"/>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6290" y="2348880"/>
            <a:ext cx="8074076" cy="392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90329"/>
            <a:ext cx="1368152" cy="7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851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5604932" cy="646331"/>
          </a:xfrm>
          <a:prstGeom prst="rect">
            <a:avLst/>
          </a:prstGeom>
          <a:noFill/>
        </p:spPr>
        <p:txBody>
          <a:bodyPr wrap="none" rtlCol="0">
            <a:spAutoFit/>
          </a:bodyPr>
          <a:lstStyle/>
          <a:p>
            <a:r>
              <a:rPr lang="tr-TR" sz="3600" b="1" dirty="0" smtClean="0"/>
              <a:t>1. EBA DERS – Raporlar</a:t>
            </a:r>
            <a:endParaRPr lang="tr-TR" sz="3600" dirty="0"/>
          </a:p>
        </p:txBody>
      </p:sp>
      <p:sp>
        <p:nvSpPr>
          <p:cNvPr id="3" name="Metin kutusu 2"/>
          <p:cNvSpPr txBox="1"/>
          <p:nvPr/>
        </p:nvSpPr>
        <p:spPr>
          <a:xfrm>
            <a:off x="251520" y="1340768"/>
            <a:ext cx="7992888" cy="830997"/>
          </a:xfrm>
          <a:prstGeom prst="rect">
            <a:avLst/>
          </a:prstGeom>
          <a:noFill/>
        </p:spPr>
        <p:txBody>
          <a:bodyPr wrap="square" rtlCol="0">
            <a:spAutoFit/>
          </a:bodyPr>
          <a:lstStyle/>
          <a:p>
            <a:pPr algn="just"/>
            <a:r>
              <a:rPr lang="tr-TR" sz="2400" dirty="0" smtClean="0">
                <a:solidFill>
                  <a:schemeClr val="tx2"/>
                </a:solidFill>
              </a:rPr>
              <a:t>	Bu sayfadan öğrencilerinizin sistemdeki içerikleri tamamlama yüzdelerini görüntüleyebilirsiniz.</a:t>
            </a:r>
            <a:endParaRPr lang="tr-TR" sz="2400" dirty="0">
              <a:solidFill>
                <a:schemeClr val="tx2"/>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520" y="2492896"/>
            <a:ext cx="8071538" cy="348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90329"/>
            <a:ext cx="1368152" cy="7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269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7092519" cy="646331"/>
          </a:xfrm>
          <a:prstGeom prst="rect">
            <a:avLst/>
          </a:prstGeom>
          <a:noFill/>
        </p:spPr>
        <p:txBody>
          <a:bodyPr wrap="none" rtlCol="0">
            <a:spAutoFit/>
          </a:bodyPr>
          <a:lstStyle/>
          <a:p>
            <a:r>
              <a:rPr lang="tr-TR" sz="3600" b="1" dirty="0" smtClean="0"/>
              <a:t>1. EBA DERS – </a:t>
            </a:r>
            <a:r>
              <a:rPr lang="tr-TR" sz="3600" b="1" dirty="0" err="1" smtClean="0"/>
              <a:t>VSınıf</a:t>
            </a:r>
            <a:r>
              <a:rPr lang="tr-TR" sz="3600" b="1" dirty="0" smtClean="0"/>
              <a:t> Kullanımı</a:t>
            </a:r>
            <a:endParaRPr lang="tr-TR" sz="3600" dirty="0"/>
          </a:p>
        </p:txBody>
      </p:sp>
      <p:sp>
        <p:nvSpPr>
          <p:cNvPr id="3" name="Metin kutusu 2"/>
          <p:cNvSpPr txBox="1"/>
          <p:nvPr/>
        </p:nvSpPr>
        <p:spPr>
          <a:xfrm>
            <a:off x="251520" y="1415678"/>
            <a:ext cx="8275215" cy="830997"/>
          </a:xfrm>
          <a:prstGeom prst="rect">
            <a:avLst/>
          </a:prstGeom>
          <a:noFill/>
        </p:spPr>
        <p:txBody>
          <a:bodyPr wrap="square" rtlCol="0">
            <a:spAutoFit/>
          </a:bodyPr>
          <a:lstStyle/>
          <a:p>
            <a:pPr algn="just"/>
            <a:r>
              <a:rPr lang="tr-TR" sz="2400" dirty="0" smtClean="0">
                <a:solidFill>
                  <a:schemeClr val="tx2"/>
                </a:solidFill>
              </a:rPr>
              <a:t>	Bu sayfadan seçilen tarih aralığındaki V sınıf kullanım bilgilerinizi görüntüleyebilirsiniz.</a:t>
            </a:r>
            <a:endParaRPr lang="tr-TR" sz="2400" dirty="0">
              <a:solidFill>
                <a:schemeClr val="tx2"/>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512" y="2708920"/>
            <a:ext cx="8208912" cy="3666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90329"/>
            <a:ext cx="1368152" cy="7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7685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7161063" cy="553998"/>
          </a:xfrm>
          <a:prstGeom prst="rect">
            <a:avLst/>
          </a:prstGeom>
          <a:noFill/>
        </p:spPr>
        <p:txBody>
          <a:bodyPr wrap="none" rtlCol="0">
            <a:spAutoFit/>
          </a:bodyPr>
          <a:lstStyle/>
          <a:p>
            <a:r>
              <a:rPr lang="tr-TR" sz="3000" b="1" dirty="0" smtClean="0"/>
              <a:t>1. EBA DERS - Sınıflarım ve Gruplarım</a:t>
            </a:r>
            <a:endParaRPr lang="tr-TR" sz="3000" dirty="0"/>
          </a:p>
        </p:txBody>
      </p:sp>
      <p:sp>
        <p:nvSpPr>
          <p:cNvPr id="3" name="Metin kutusu 2"/>
          <p:cNvSpPr txBox="1"/>
          <p:nvPr/>
        </p:nvSpPr>
        <p:spPr>
          <a:xfrm>
            <a:off x="251520" y="1196752"/>
            <a:ext cx="8064896" cy="1569660"/>
          </a:xfrm>
          <a:prstGeom prst="rect">
            <a:avLst/>
          </a:prstGeom>
          <a:noFill/>
        </p:spPr>
        <p:txBody>
          <a:bodyPr wrap="square" rtlCol="0">
            <a:spAutoFit/>
          </a:bodyPr>
          <a:lstStyle/>
          <a:p>
            <a:pPr algn="just"/>
            <a:r>
              <a:rPr lang="tr-TR" sz="2400" dirty="0" smtClean="0">
                <a:solidFill>
                  <a:schemeClr val="tx2"/>
                </a:solidFill>
              </a:rPr>
              <a:t>	Tüm paylaşımlarınızı şubeleriniz ve farklı gruplar içerisinde yapmanız mümkün. Bunun için üyelerini belirleyebildiğiniz kapalı gruplar ya da herkesin görebileceği açık gruplar oluşturabilirsiniz.</a:t>
            </a:r>
            <a:endParaRPr lang="tr-TR" sz="2400" dirty="0">
              <a:solidFill>
                <a:schemeClr val="tx2"/>
              </a:solidFill>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9378"/>
          <a:stretch/>
        </p:blipFill>
        <p:spPr bwMode="auto">
          <a:xfrm>
            <a:off x="179512" y="2766412"/>
            <a:ext cx="7992888" cy="377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90329"/>
            <a:ext cx="1368152" cy="7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03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5964005" cy="646331"/>
          </a:xfrm>
          <a:prstGeom prst="rect">
            <a:avLst/>
          </a:prstGeom>
          <a:noFill/>
        </p:spPr>
        <p:txBody>
          <a:bodyPr wrap="none" rtlCol="0">
            <a:spAutoFit/>
          </a:bodyPr>
          <a:lstStyle/>
          <a:p>
            <a:r>
              <a:rPr lang="tr-TR" sz="3600" b="1" dirty="0" smtClean="0"/>
              <a:t>1. EBA DERS - Dosyalarım</a:t>
            </a:r>
            <a:endParaRPr lang="tr-TR" sz="3600" dirty="0"/>
          </a:p>
        </p:txBody>
      </p:sp>
      <p:sp>
        <p:nvSpPr>
          <p:cNvPr id="3" name="Metin kutusu 2"/>
          <p:cNvSpPr txBox="1"/>
          <p:nvPr/>
        </p:nvSpPr>
        <p:spPr>
          <a:xfrm>
            <a:off x="251520" y="1325086"/>
            <a:ext cx="7992888" cy="1200329"/>
          </a:xfrm>
          <a:prstGeom prst="rect">
            <a:avLst/>
          </a:prstGeom>
          <a:noFill/>
        </p:spPr>
        <p:txBody>
          <a:bodyPr wrap="square" rtlCol="0">
            <a:spAutoFit/>
          </a:bodyPr>
          <a:lstStyle/>
          <a:p>
            <a:pPr algn="just"/>
            <a:r>
              <a:rPr lang="tr-TR" sz="2400" dirty="0" smtClean="0">
                <a:solidFill>
                  <a:schemeClr val="tx2"/>
                </a:solidFill>
              </a:rPr>
              <a:t>	Dosyalarım sayfasına kendi bilgisayarınızdan doküman ekleyebilir, tüm bu dokümanları paylaşabilir, çalışma olarak gönderebilir, ders listenize ekleyebilir  ve dilerseniz silebilirsiniz.</a:t>
            </a:r>
            <a:endParaRPr lang="tr-TR" sz="2400" dirty="0">
              <a:solidFill>
                <a:schemeClr val="tx2"/>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520" y="2924944"/>
            <a:ext cx="7992888" cy="288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90329"/>
            <a:ext cx="1368152" cy="7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1473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7259488" cy="584775"/>
          </a:xfrm>
          <a:prstGeom prst="rect">
            <a:avLst/>
          </a:prstGeom>
          <a:noFill/>
        </p:spPr>
        <p:txBody>
          <a:bodyPr wrap="none" rtlCol="0">
            <a:spAutoFit/>
          </a:bodyPr>
          <a:lstStyle/>
          <a:p>
            <a:r>
              <a:rPr lang="tr-TR" sz="3200" b="1" dirty="0" smtClean="0"/>
              <a:t>1.EBA DERS – İçerik Üretim Sistemi</a:t>
            </a:r>
            <a:endParaRPr lang="tr-TR" sz="3200" dirty="0"/>
          </a:p>
        </p:txBody>
      </p:sp>
      <p:sp>
        <p:nvSpPr>
          <p:cNvPr id="3" name="Metin kutusu 2"/>
          <p:cNvSpPr txBox="1"/>
          <p:nvPr/>
        </p:nvSpPr>
        <p:spPr>
          <a:xfrm>
            <a:off x="251520" y="1268760"/>
            <a:ext cx="8136904" cy="1200329"/>
          </a:xfrm>
          <a:prstGeom prst="rect">
            <a:avLst/>
          </a:prstGeom>
          <a:noFill/>
        </p:spPr>
        <p:txBody>
          <a:bodyPr wrap="square" rtlCol="0">
            <a:spAutoFit/>
          </a:bodyPr>
          <a:lstStyle/>
          <a:p>
            <a:pPr algn="just"/>
            <a:r>
              <a:rPr lang="tr-TR" sz="2400" dirty="0" smtClean="0">
                <a:solidFill>
                  <a:schemeClr val="tx2"/>
                </a:solidFill>
              </a:rPr>
              <a:t>	</a:t>
            </a:r>
            <a:r>
              <a:rPr lang="tr-TR" sz="2400" dirty="0" err="1" smtClean="0">
                <a:solidFill>
                  <a:schemeClr val="tx2"/>
                </a:solidFill>
              </a:rPr>
              <a:t>EBA’daki</a:t>
            </a:r>
            <a:r>
              <a:rPr lang="tr-TR" sz="2400" dirty="0" smtClean="0">
                <a:solidFill>
                  <a:schemeClr val="tx2"/>
                </a:solidFill>
              </a:rPr>
              <a:t> hazır içeriklere ek olarak içerik üretim sistemine geçerek kendi içeriklerinizi de oluşturabilirsiniz. Burada ürettiklerinizi ürettiklerim sayfasında bulabilirsiniz.</a:t>
            </a:r>
            <a:endParaRPr lang="tr-TR" sz="2400" dirty="0">
              <a:solidFill>
                <a:schemeClr val="tx2"/>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1560" y="2708920"/>
            <a:ext cx="7236803" cy="370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90329"/>
            <a:ext cx="1368152" cy="7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075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5109476" cy="646331"/>
          </a:xfrm>
          <a:prstGeom prst="rect">
            <a:avLst/>
          </a:prstGeom>
          <a:noFill/>
        </p:spPr>
        <p:txBody>
          <a:bodyPr wrap="none" rtlCol="0">
            <a:spAutoFit/>
          </a:bodyPr>
          <a:lstStyle/>
          <a:p>
            <a:r>
              <a:rPr lang="tr-TR" sz="3600" b="1" dirty="0" smtClean="0"/>
              <a:t>1. EBA DERS – Yardım</a:t>
            </a:r>
            <a:endParaRPr lang="tr-TR" sz="3600" dirty="0"/>
          </a:p>
        </p:txBody>
      </p:sp>
      <p:sp>
        <p:nvSpPr>
          <p:cNvPr id="3" name="Metin kutusu 2"/>
          <p:cNvSpPr txBox="1"/>
          <p:nvPr/>
        </p:nvSpPr>
        <p:spPr>
          <a:xfrm>
            <a:off x="-416840" y="1543743"/>
            <a:ext cx="8640960" cy="461665"/>
          </a:xfrm>
          <a:prstGeom prst="rect">
            <a:avLst/>
          </a:prstGeom>
          <a:noFill/>
        </p:spPr>
        <p:txBody>
          <a:bodyPr wrap="square" rtlCol="0">
            <a:spAutoFit/>
          </a:bodyPr>
          <a:lstStyle/>
          <a:p>
            <a:pPr algn="just"/>
            <a:r>
              <a:rPr lang="tr-TR" sz="2400" dirty="0" smtClean="0">
                <a:solidFill>
                  <a:schemeClr val="tx2"/>
                </a:solidFill>
              </a:rPr>
              <a:t>	EBA Ders hakkında yardım alabileceğiniz sayfadır.</a:t>
            </a:r>
            <a:endParaRPr lang="tr-TR" sz="2400" dirty="0">
              <a:solidFill>
                <a:schemeClr val="tx2"/>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508" y="2348880"/>
            <a:ext cx="8023612" cy="3966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90329"/>
            <a:ext cx="1368152" cy="7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9258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67008"/>
            <a:ext cx="1447330" cy="82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1547664" y="548680"/>
            <a:ext cx="4092018" cy="646331"/>
          </a:xfrm>
          <a:prstGeom prst="rect">
            <a:avLst/>
          </a:prstGeom>
          <a:noFill/>
        </p:spPr>
        <p:txBody>
          <a:bodyPr wrap="none" rtlCol="0">
            <a:spAutoFit/>
          </a:bodyPr>
          <a:lstStyle/>
          <a:p>
            <a:r>
              <a:rPr lang="tr-TR" sz="3600" b="1" dirty="0" smtClean="0"/>
              <a:t>2. EBA PAYLAŞIM</a:t>
            </a:r>
            <a:endParaRPr lang="tr-TR" sz="3600" dirty="0"/>
          </a:p>
        </p:txBody>
      </p:sp>
      <p:sp>
        <p:nvSpPr>
          <p:cNvPr id="3" name="Metin kutusu 2"/>
          <p:cNvSpPr txBox="1"/>
          <p:nvPr/>
        </p:nvSpPr>
        <p:spPr>
          <a:xfrm>
            <a:off x="251520" y="1412776"/>
            <a:ext cx="8640960" cy="830997"/>
          </a:xfrm>
          <a:prstGeom prst="rect">
            <a:avLst/>
          </a:prstGeom>
          <a:noFill/>
        </p:spPr>
        <p:txBody>
          <a:bodyPr wrap="square" rtlCol="0">
            <a:spAutoFit/>
          </a:bodyPr>
          <a:lstStyle/>
          <a:p>
            <a:pPr algn="just"/>
            <a:r>
              <a:rPr lang="tr-TR" sz="2400" dirty="0" smtClean="0">
                <a:solidFill>
                  <a:schemeClr val="tx2"/>
                </a:solidFill>
              </a:rPr>
              <a:t>	Haber, video, ses, görsel, doküman, e-kitap ve dergi paylaşabileceğiniz ortamdır.</a:t>
            </a:r>
            <a:endParaRPr lang="tr-TR" sz="2400" dirty="0">
              <a:solidFill>
                <a:schemeClr val="tx2"/>
              </a:solidFill>
            </a:endParaRPr>
          </a:p>
        </p:txBody>
      </p:sp>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8581"/>
          <a:stretch/>
        </p:blipFill>
        <p:spPr bwMode="auto">
          <a:xfrm>
            <a:off x="251520" y="2348880"/>
            <a:ext cx="7920880" cy="427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04248" y="84363"/>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563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22463" y="1340768"/>
            <a:ext cx="8486041" cy="646331"/>
          </a:xfrm>
          <a:prstGeom prst="rect">
            <a:avLst/>
          </a:prstGeom>
          <a:noFill/>
        </p:spPr>
        <p:txBody>
          <a:bodyPr wrap="none" rtlCol="0">
            <a:spAutoFit/>
          </a:bodyPr>
          <a:lstStyle/>
          <a:p>
            <a:r>
              <a:rPr lang="tr-TR" sz="3600" b="1" dirty="0" smtClean="0"/>
              <a:t>EĞİTİM BİLİŞİM AĞI (EBA)’NIN AMACI</a:t>
            </a:r>
            <a:endParaRPr lang="tr-TR" sz="3600" dirty="0"/>
          </a:p>
        </p:txBody>
      </p:sp>
      <p:sp>
        <p:nvSpPr>
          <p:cNvPr id="3" name="Metin kutusu 2"/>
          <p:cNvSpPr txBox="1"/>
          <p:nvPr/>
        </p:nvSpPr>
        <p:spPr>
          <a:xfrm>
            <a:off x="251520" y="2348880"/>
            <a:ext cx="7992888" cy="3046988"/>
          </a:xfrm>
          <a:prstGeom prst="rect">
            <a:avLst/>
          </a:prstGeom>
          <a:noFill/>
        </p:spPr>
        <p:txBody>
          <a:bodyPr wrap="square" rtlCol="0">
            <a:spAutoFit/>
          </a:bodyPr>
          <a:lstStyle/>
          <a:p>
            <a:pPr algn="just"/>
            <a:r>
              <a:rPr lang="tr-TR" sz="2400" dirty="0" smtClean="0"/>
              <a:t>	</a:t>
            </a:r>
            <a:r>
              <a:rPr lang="tr-TR" sz="2400" dirty="0" smtClean="0">
                <a:solidFill>
                  <a:schemeClr val="tx2"/>
                </a:solidFill>
              </a:rPr>
              <a:t>Bu </a:t>
            </a:r>
            <a:r>
              <a:rPr lang="tr-TR" sz="2400" dirty="0">
                <a:solidFill>
                  <a:schemeClr val="tx2"/>
                </a:solidFill>
              </a:rPr>
              <a:t>platformun amacı; okulda, evde, kısacası ihtiyaç duyulan her yerde bilgi teknolojileri araçlarını kullanarak etkili materyal kullanımını destekleyip teknolojinin eğitime entegrasyonunu sağlamaktır. </a:t>
            </a:r>
            <a:r>
              <a:rPr lang="tr-TR" sz="2400" dirty="0" smtClean="0">
                <a:solidFill>
                  <a:schemeClr val="tx2"/>
                </a:solidFill>
              </a:rPr>
              <a:t>	</a:t>
            </a:r>
          </a:p>
          <a:p>
            <a:pPr algn="just"/>
            <a:endParaRPr lang="tr-TR" sz="2400" dirty="0">
              <a:solidFill>
                <a:schemeClr val="tx2"/>
              </a:solidFill>
            </a:endParaRPr>
          </a:p>
          <a:p>
            <a:pPr algn="just"/>
            <a:r>
              <a:rPr lang="tr-TR" sz="2400" dirty="0" smtClean="0">
                <a:solidFill>
                  <a:schemeClr val="tx2"/>
                </a:solidFill>
              </a:rPr>
              <a:t>	EBA</a:t>
            </a:r>
            <a:r>
              <a:rPr lang="tr-TR" sz="2400" dirty="0">
                <a:solidFill>
                  <a:schemeClr val="tx2"/>
                </a:solidFill>
              </a:rPr>
              <a:t>,  sınıf seviyelerine uygun, güvenilir ve doğru e-içerikler sunmak için oluşturulup geliştirilmeye devam etmektedir.</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60232" y="133811"/>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530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872" y="468697"/>
            <a:ext cx="1442792" cy="81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1547664" y="548680"/>
            <a:ext cx="5399748" cy="646331"/>
          </a:xfrm>
          <a:prstGeom prst="rect">
            <a:avLst/>
          </a:prstGeom>
          <a:noFill/>
        </p:spPr>
        <p:txBody>
          <a:bodyPr wrap="none" rtlCol="0">
            <a:spAutoFit/>
          </a:bodyPr>
          <a:lstStyle/>
          <a:p>
            <a:r>
              <a:rPr lang="tr-TR" sz="3600" b="1" dirty="0" smtClean="0"/>
              <a:t>3. EBA UYGULAMALAR</a:t>
            </a:r>
            <a:endParaRPr lang="tr-TR" sz="3600" dirty="0"/>
          </a:p>
        </p:txBody>
      </p:sp>
      <p:sp>
        <p:nvSpPr>
          <p:cNvPr id="3" name="Metin kutusu 2"/>
          <p:cNvSpPr txBox="1"/>
          <p:nvPr/>
        </p:nvSpPr>
        <p:spPr>
          <a:xfrm>
            <a:off x="251520" y="1412776"/>
            <a:ext cx="7776864" cy="830997"/>
          </a:xfrm>
          <a:prstGeom prst="rect">
            <a:avLst/>
          </a:prstGeom>
          <a:noFill/>
        </p:spPr>
        <p:txBody>
          <a:bodyPr wrap="square" rtlCol="0">
            <a:spAutoFit/>
          </a:bodyPr>
          <a:lstStyle/>
          <a:p>
            <a:pPr algn="just"/>
            <a:r>
              <a:rPr lang="tr-TR" sz="2400" dirty="0" smtClean="0">
                <a:solidFill>
                  <a:schemeClr val="tx2"/>
                </a:solidFill>
              </a:rPr>
              <a:t>	Kamu, üniversite ve özel sektöre ait içerik portallerinin yer aldığı ortamdır.</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872" y="2420888"/>
            <a:ext cx="5691264" cy="381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5817296" y="2780928"/>
            <a:ext cx="2643136" cy="3170099"/>
          </a:xfrm>
          <a:prstGeom prst="rect">
            <a:avLst/>
          </a:prstGeom>
          <a:noFill/>
        </p:spPr>
        <p:txBody>
          <a:bodyPr wrap="square" rtlCol="0">
            <a:spAutoFit/>
          </a:bodyPr>
          <a:lstStyle/>
          <a:p>
            <a:r>
              <a:rPr lang="tr-TR" sz="2000" dirty="0">
                <a:solidFill>
                  <a:schemeClr val="tx2"/>
                </a:solidFill>
              </a:rPr>
              <a:t> </a:t>
            </a:r>
            <a:r>
              <a:rPr lang="tr-TR" sz="2000" dirty="0" smtClean="0">
                <a:solidFill>
                  <a:schemeClr val="tx2"/>
                </a:solidFill>
              </a:rPr>
              <a:t>    İçerik geliştirme firmalarınca hazırlanan </a:t>
            </a:r>
            <a:r>
              <a:rPr lang="tr-TR" sz="2000" dirty="0">
                <a:solidFill>
                  <a:schemeClr val="tx2"/>
                </a:solidFill>
              </a:rPr>
              <a:t>hemen hemen bütün firmaların kaynaklarına ücretsiz </a:t>
            </a:r>
            <a:r>
              <a:rPr lang="tr-TR" sz="2000" dirty="0" smtClean="0">
                <a:solidFill>
                  <a:schemeClr val="tx2"/>
                </a:solidFill>
              </a:rPr>
              <a:t>erişim sağlanarak </a:t>
            </a:r>
            <a:r>
              <a:rPr lang="tr-TR" sz="2000" dirty="0">
                <a:solidFill>
                  <a:schemeClr val="tx2"/>
                </a:solidFill>
              </a:rPr>
              <a:t>zengin ve </a:t>
            </a:r>
            <a:r>
              <a:rPr lang="tr-TR" sz="2000" dirty="0" smtClean="0">
                <a:solidFill>
                  <a:schemeClr val="tx2"/>
                </a:solidFill>
              </a:rPr>
              <a:t>farklı e-içeriklerin kullanılabileceği ortamdır.</a:t>
            </a:r>
            <a:endParaRPr lang="tr-TR" sz="2000" dirty="0">
              <a:solidFill>
                <a:schemeClr val="tx2"/>
              </a:solidFill>
            </a:endParaRPr>
          </a:p>
          <a:p>
            <a:endParaRPr lang="tr-TR" sz="2000"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29253" y="88487"/>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483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69550" y="548680"/>
            <a:ext cx="4322530" cy="646331"/>
          </a:xfrm>
          <a:prstGeom prst="rect">
            <a:avLst/>
          </a:prstGeom>
          <a:noFill/>
        </p:spPr>
        <p:txBody>
          <a:bodyPr wrap="none" rtlCol="0">
            <a:spAutoFit/>
          </a:bodyPr>
          <a:lstStyle/>
          <a:p>
            <a:r>
              <a:rPr lang="tr-TR" sz="3600" b="1" dirty="0"/>
              <a:t>EBA BİLEŞENLERİ</a:t>
            </a:r>
            <a:endParaRPr lang="tr-TR" sz="3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504" y="1267019"/>
            <a:ext cx="8828456" cy="50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İçerik Yer Tutucusu 4"/>
          <p:cNvSpPr txBox="1">
            <a:spLocks/>
          </p:cNvSpPr>
          <p:nvPr/>
        </p:nvSpPr>
        <p:spPr>
          <a:xfrm>
            <a:off x="251520" y="1308756"/>
            <a:ext cx="9326118" cy="550462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tx2"/>
              </a:buClr>
              <a:buFont typeface="Wingdings" charset="2"/>
              <a:buNone/>
              <a:defRPr sz="2200" kern="1200">
                <a:solidFill>
                  <a:schemeClr val="tx1"/>
                </a:solidFill>
                <a:latin typeface="+mn-lt"/>
                <a:ea typeface="+mn-ea"/>
                <a:cs typeface="+mn-cs"/>
              </a:defRPr>
            </a:lvl1pPr>
            <a:lvl2pPr marL="457200" indent="0" algn="ctr" defTabSz="914400" rtl="0" eaLnBrk="1" latinLnBrk="0" hangingPunct="1">
              <a:spcBef>
                <a:spcPct val="20000"/>
              </a:spcBef>
              <a:buClr>
                <a:schemeClr val="tx2"/>
              </a:buClr>
              <a:buFont typeface="Wingdings" charset="2"/>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Wingdings"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Wingdings"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Wingdings" charset="2"/>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9pPr>
          </a:lstStyle>
          <a:p>
            <a:endParaRPr lang="tr-TR" b="1" dirty="0" smtClean="0">
              <a:solidFill>
                <a:schemeClr val="tx2"/>
              </a:solidFill>
            </a:endParaRPr>
          </a:p>
          <a:p>
            <a:r>
              <a:rPr lang="tr-TR" b="1" dirty="0" smtClean="0">
                <a:solidFill>
                  <a:schemeClr val="tx2"/>
                </a:solidFill>
              </a:rPr>
              <a:t>Yenilenen EBA ile tüm öğretmen ve öğrencilerimizin her an </a:t>
            </a:r>
          </a:p>
          <a:p>
            <a:r>
              <a:rPr lang="tr-TR" b="1" dirty="0" smtClean="0">
                <a:solidFill>
                  <a:schemeClr val="tx2"/>
                </a:solidFill>
              </a:rPr>
              <a:t>erişebileceği içerik havuzu oluşturulmuştur. </a:t>
            </a:r>
          </a:p>
          <a:p>
            <a:r>
              <a:rPr lang="tr-TR" b="1" u="sng" dirty="0" smtClean="0">
                <a:solidFill>
                  <a:schemeClr val="tx2"/>
                </a:solidFill>
              </a:rPr>
              <a:t>EBA alt alanlarında :</a:t>
            </a:r>
          </a:p>
          <a:p>
            <a:pPr marL="342900" indent="-342900">
              <a:buFont typeface="Wingdings" pitchFamily="2" charset="2"/>
              <a:buChar char="§"/>
            </a:pPr>
            <a:r>
              <a:rPr lang="tr-TR" b="1" dirty="0" smtClean="0">
                <a:solidFill>
                  <a:schemeClr val="tx2"/>
                </a:solidFill>
              </a:rPr>
              <a:t>EBA DERS	                YARIŞMA</a:t>
            </a:r>
          </a:p>
          <a:p>
            <a:pPr marL="342900" indent="-342900">
              <a:buFont typeface="Wingdings" pitchFamily="2" charset="2"/>
              <a:buChar char="§"/>
            </a:pPr>
            <a:r>
              <a:rPr lang="tr-TR" b="1" dirty="0" smtClean="0">
                <a:solidFill>
                  <a:schemeClr val="tx2"/>
                </a:solidFill>
              </a:rPr>
              <a:t>İÇERİK		  UYGULAMALAR </a:t>
            </a:r>
          </a:p>
          <a:p>
            <a:pPr>
              <a:spcBef>
                <a:spcPts val="200"/>
              </a:spcBef>
            </a:pPr>
            <a:r>
              <a:rPr lang="tr-TR" b="1" dirty="0">
                <a:solidFill>
                  <a:schemeClr val="tx2"/>
                </a:solidFill>
              </a:rPr>
              <a:t> </a:t>
            </a:r>
            <a:r>
              <a:rPr lang="tr-TR" b="1" dirty="0" smtClean="0">
                <a:solidFill>
                  <a:schemeClr val="tx2"/>
                </a:solidFill>
              </a:rPr>
              <a:t>     - Haber		  EBA DOSYA</a:t>
            </a:r>
          </a:p>
          <a:p>
            <a:pPr>
              <a:spcBef>
                <a:spcPts val="200"/>
              </a:spcBef>
            </a:pPr>
            <a:r>
              <a:rPr lang="tr-TR" b="1" dirty="0">
                <a:solidFill>
                  <a:schemeClr val="tx2"/>
                </a:solidFill>
              </a:rPr>
              <a:t> </a:t>
            </a:r>
            <a:r>
              <a:rPr lang="tr-TR" b="1" dirty="0" smtClean="0">
                <a:solidFill>
                  <a:schemeClr val="tx2"/>
                </a:solidFill>
              </a:rPr>
              <a:t>     - Video		  E-KURS</a:t>
            </a:r>
          </a:p>
          <a:p>
            <a:pPr>
              <a:spcBef>
                <a:spcPts val="200"/>
              </a:spcBef>
            </a:pPr>
            <a:r>
              <a:rPr lang="tr-TR" b="1" dirty="0">
                <a:solidFill>
                  <a:schemeClr val="tx2"/>
                </a:solidFill>
              </a:rPr>
              <a:t> </a:t>
            </a:r>
            <a:r>
              <a:rPr lang="tr-TR" b="1" dirty="0" smtClean="0">
                <a:solidFill>
                  <a:schemeClr val="tx2"/>
                </a:solidFill>
              </a:rPr>
              <a:t>     - Görsel</a:t>
            </a:r>
          </a:p>
          <a:p>
            <a:pPr>
              <a:spcBef>
                <a:spcPts val="200"/>
              </a:spcBef>
            </a:pPr>
            <a:r>
              <a:rPr lang="tr-TR" b="1" dirty="0" smtClean="0">
                <a:solidFill>
                  <a:schemeClr val="tx2"/>
                </a:solidFill>
              </a:rPr>
              <a:t>      - Ses</a:t>
            </a:r>
          </a:p>
          <a:p>
            <a:pPr>
              <a:spcBef>
                <a:spcPts val="200"/>
              </a:spcBef>
            </a:pPr>
            <a:r>
              <a:rPr lang="tr-TR" b="1" dirty="0" smtClean="0">
                <a:solidFill>
                  <a:schemeClr val="tx2"/>
                </a:solidFill>
              </a:rPr>
              <a:t>      - Kitap</a:t>
            </a:r>
          </a:p>
          <a:p>
            <a:pPr>
              <a:spcBef>
                <a:spcPts val="200"/>
              </a:spcBef>
            </a:pPr>
            <a:r>
              <a:rPr lang="tr-TR" b="1" dirty="0">
                <a:solidFill>
                  <a:schemeClr val="tx2"/>
                </a:solidFill>
              </a:rPr>
              <a:t> </a:t>
            </a:r>
            <a:r>
              <a:rPr lang="tr-TR" b="1" dirty="0" smtClean="0">
                <a:solidFill>
                  <a:schemeClr val="tx2"/>
                </a:solidFill>
              </a:rPr>
              <a:t>     - Dergi</a:t>
            </a:r>
          </a:p>
          <a:p>
            <a:pPr>
              <a:spcBef>
                <a:spcPts val="200"/>
              </a:spcBef>
            </a:pPr>
            <a:r>
              <a:rPr lang="tr-TR" b="1" dirty="0">
                <a:solidFill>
                  <a:schemeClr val="tx2"/>
                </a:solidFill>
              </a:rPr>
              <a:t> </a:t>
            </a:r>
            <a:r>
              <a:rPr lang="tr-TR" b="1" dirty="0" smtClean="0">
                <a:solidFill>
                  <a:schemeClr val="tx2"/>
                </a:solidFill>
              </a:rPr>
              <a:t>     - Doküman		</a:t>
            </a:r>
            <a:endParaRPr lang="tr-TR" b="1" dirty="0">
              <a:solidFill>
                <a:schemeClr val="tx2"/>
              </a:solidFill>
            </a:endParaRPr>
          </a:p>
        </p:txBody>
      </p:sp>
      <p:grpSp>
        <p:nvGrpSpPr>
          <p:cNvPr id="8" name="Grup 7"/>
          <p:cNvGrpSpPr/>
          <p:nvPr/>
        </p:nvGrpSpPr>
        <p:grpSpPr>
          <a:xfrm>
            <a:off x="4499992" y="2575932"/>
            <a:ext cx="3917162" cy="3068194"/>
            <a:chOff x="6258445" y="1751100"/>
            <a:chExt cx="5763692" cy="4495292"/>
          </a:xfrm>
        </p:grpSpPr>
        <p:pic>
          <p:nvPicPr>
            <p:cNvPr id="9" name="Resim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28406" y="2401671"/>
              <a:ext cx="2009511" cy="31441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Resim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83873" y="3611167"/>
              <a:ext cx="614151" cy="614151"/>
            </a:xfrm>
            <a:prstGeom prst="rect">
              <a:avLst/>
            </a:prstGeom>
          </p:spPr>
        </p:pic>
        <p:pic>
          <p:nvPicPr>
            <p:cNvPr id="11" name="Resim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499514" y="1751100"/>
              <a:ext cx="614151" cy="614151"/>
            </a:xfrm>
            <a:prstGeom prst="rect">
              <a:avLst/>
            </a:prstGeom>
          </p:spPr>
        </p:pic>
        <p:pic>
          <p:nvPicPr>
            <p:cNvPr id="12" name="Resim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126265" y="3586388"/>
              <a:ext cx="614151" cy="614151"/>
            </a:xfrm>
            <a:prstGeom prst="rect">
              <a:avLst/>
            </a:prstGeom>
          </p:spPr>
        </p:pic>
        <p:pic>
          <p:nvPicPr>
            <p:cNvPr id="13" name="Resim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258445" y="4756454"/>
              <a:ext cx="614151" cy="614151"/>
            </a:xfrm>
            <a:prstGeom prst="rect">
              <a:avLst/>
            </a:prstGeom>
          </p:spPr>
        </p:pic>
        <p:pic>
          <p:nvPicPr>
            <p:cNvPr id="14" name="Resim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1407986" y="2445536"/>
              <a:ext cx="614151" cy="614151"/>
            </a:xfrm>
            <a:prstGeom prst="rect">
              <a:avLst/>
            </a:prstGeom>
          </p:spPr>
        </p:pic>
        <p:pic>
          <p:nvPicPr>
            <p:cNvPr id="15" name="Resim 1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0157913" y="1757494"/>
              <a:ext cx="614151" cy="614151"/>
            </a:xfrm>
            <a:prstGeom prst="rect">
              <a:avLst/>
            </a:prstGeom>
          </p:spPr>
        </p:pic>
        <p:pic>
          <p:nvPicPr>
            <p:cNvPr id="17" name="Resim 16"/>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0934468" y="4721542"/>
              <a:ext cx="559881" cy="559881"/>
            </a:xfrm>
            <a:prstGeom prst="rect">
              <a:avLst/>
            </a:prstGeom>
          </p:spPr>
        </p:pic>
        <p:pic>
          <p:nvPicPr>
            <p:cNvPr id="18" name="Resim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56562">
              <a:off x="7925674" y="5782811"/>
              <a:ext cx="2079250" cy="3211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Metin kutusu 18"/>
            <p:cNvSpPr txBox="1"/>
            <p:nvPr/>
          </p:nvSpPr>
          <p:spPr>
            <a:xfrm rot="335661">
              <a:off x="8263856" y="5705274"/>
              <a:ext cx="1402885" cy="541118"/>
            </a:xfrm>
            <a:prstGeom prst="rect">
              <a:avLst/>
            </a:prstGeom>
            <a:noFill/>
          </p:spPr>
          <p:txBody>
            <a:bodyPr wrap="square" rtlCol="0">
              <a:spAutoFit/>
            </a:bodyPr>
            <a:lstStyle/>
            <a:p>
              <a:pPr algn="ctr"/>
              <a:r>
                <a:rPr lang="tr-TR" dirty="0" smtClean="0">
                  <a:solidFill>
                    <a:schemeClr val="tx2"/>
                  </a:solidFill>
                </a:rPr>
                <a:t>Arama</a:t>
              </a:r>
              <a:endParaRPr lang="tr-TR" dirty="0">
                <a:solidFill>
                  <a:schemeClr val="tx2"/>
                </a:solidFill>
              </a:endParaRPr>
            </a:p>
          </p:txBody>
        </p:sp>
      </p:grpSp>
      <p:sp>
        <p:nvSpPr>
          <p:cNvPr id="3" name="Dikdörtgen 2"/>
          <p:cNvSpPr/>
          <p:nvPr/>
        </p:nvSpPr>
        <p:spPr>
          <a:xfrm flipH="1" flipV="1">
            <a:off x="3035762" y="3161299"/>
            <a:ext cx="101209" cy="98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flipH="1" flipV="1">
            <a:off x="3030631" y="3618832"/>
            <a:ext cx="101209" cy="98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flipH="1" flipV="1">
            <a:off x="3030631" y="4050880"/>
            <a:ext cx="101209" cy="98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flipH="1" flipV="1">
            <a:off x="3030631" y="4482928"/>
            <a:ext cx="101209" cy="98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29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2080" y="3068999"/>
            <a:ext cx="38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609474" y="84363"/>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063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2911887" cy="646331"/>
          </a:xfrm>
          <a:prstGeom prst="rect">
            <a:avLst/>
          </a:prstGeom>
          <a:noFill/>
        </p:spPr>
        <p:txBody>
          <a:bodyPr wrap="none" rtlCol="0">
            <a:spAutoFit/>
          </a:bodyPr>
          <a:lstStyle/>
          <a:p>
            <a:r>
              <a:rPr lang="tr-TR" sz="3600" b="1" dirty="0" smtClean="0"/>
              <a:t>EBA HABER</a:t>
            </a:r>
            <a:endParaRPr lang="tr-TR" sz="3600" dirty="0"/>
          </a:p>
        </p:txBody>
      </p:sp>
      <p:pic>
        <p:nvPicPr>
          <p:cNvPr id="8" name="Resim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3568" y="618223"/>
            <a:ext cx="576064" cy="578529"/>
          </a:xfrm>
          <a:prstGeom prst="rect">
            <a:avLst/>
          </a:prstGeom>
        </p:spPr>
      </p:pic>
      <p:pic>
        <p:nvPicPr>
          <p:cNvPr id="20481" name="Picture 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3855" y="2636912"/>
            <a:ext cx="5472608" cy="3308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32367" y="1415678"/>
            <a:ext cx="8316416" cy="1077218"/>
          </a:xfrm>
          <a:prstGeom prst="rect">
            <a:avLst/>
          </a:prstGeom>
          <a:noFill/>
        </p:spPr>
        <p:txBody>
          <a:bodyPr wrap="square" rtlCol="0">
            <a:spAutoFit/>
          </a:bodyPr>
          <a:lstStyle/>
          <a:p>
            <a:r>
              <a:rPr lang="tr-TR" sz="1600" dirty="0" smtClean="0"/>
              <a:t>	EBA </a:t>
            </a:r>
            <a:r>
              <a:rPr lang="tr-TR" sz="1600" dirty="0"/>
              <a:t>haber bölümünde öğrencilerin, öğretmenlerin ve okulların haber </a:t>
            </a:r>
            <a:r>
              <a:rPr lang="tr-TR" sz="1600" dirty="0" smtClean="0"/>
              <a:t>niteliğindeki çalışmaları </a:t>
            </a:r>
            <a:r>
              <a:rPr lang="tr-TR" sz="1600" dirty="0"/>
              <a:t>tüm EBA kullanıcılarıyla paylaşılmaktadır. Böylece kullanıcılar diğer </a:t>
            </a:r>
            <a:r>
              <a:rPr lang="tr-TR" sz="1600" dirty="0" smtClean="0"/>
              <a:t>okulların yapmış </a:t>
            </a:r>
            <a:r>
              <a:rPr lang="tr-TR" sz="1600" dirty="0"/>
              <a:t>olduğu </a:t>
            </a:r>
            <a:r>
              <a:rPr lang="tr-TR" sz="1600" dirty="0" smtClean="0"/>
              <a:t>çalışmalardan haberdar </a:t>
            </a:r>
            <a:r>
              <a:rPr lang="tr-TR" sz="1600" dirty="0"/>
              <a:t>olur ve kendi çalışmalarında daha önce yapılmış </a:t>
            </a:r>
            <a:r>
              <a:rPr lang="tr-TR" sz="1600" dirty="0" smtClean="0"/>
              <a:t>olanları göz </a:t>
            </a:r>
            <a:r>
              <a:rPr lang="tr-TR" sz="1600" dirty="0"/>
              <a:t>önünde bulundurabilmektedirler.</a:t>
            </a:r>
          </a:p>
        </p:txBody>
      </p:sp>
      <p:sp>
        <p:nvSpPr>
          <p:cNvPr id="4" name="Metin kutusu 3"/>
          <p:cNvSpPr txBox="1"/>
          <p:nvPr/>
        </p:nvSpPr>
        <p:spPr>
          <a:xfrm>
            <a:off x="5724126" y="2996952"/>
            <a:ext cx="2724655" cy="2462213"/>
          </a:xfrm>
          <a:prstGeom prst="rect">
            <a:avLst/>
          </a:prstGeom>
          <a:noFill/>
        </p:spPr>
        <p:txBody>
          <a:bodyPr wrap="square" rtlCol="0">
            <a:spAutoFit/>
          </a:bodyPr>
          <a:lstStyle/>
          <a:p>
            <a:r>
              <a:rPr lang="tr-TR" sz="2200" dirty="0"/>
              <a:t> </a:t>
            </a:r>
            <a:r>
              <a:rPr lang="tr-TR" sz="2200" dirty="0" smtClean="0"/>
              <a:t>      EBA </a:t>
            </a:r>
            <a:r>
              <a:rPr lang="tr-TR" sz="2200" dirty="0"/>
              <a:t>haber bölümünde haberler </a:t>
            </a:r>
            <a:r>
              <a:rPr lang="tr-TR" sz="2200" dirty="0" smtClean="0"/>
              <a:t>yeniden eskiye doğru sıralanmaktadır </a:t>
            </a:r>
            <a:r>
              <a:rPr lang="tr-TR" sz="2200" dirty="0"/>
              <a:t>böylece </a:t>
            </a:r>
            <a:r>
              <a:rPr lang="tr-TR" sz="2200" dirty="0" smtClean="0"/>
              <a:t>güncel haberlere </a:t>
            </a:r>
            <a:r>
              <a:rPr lang="tr-TR" sz="2200" dirty="0"/>
              <a:t>daha </a:t>
            </a:r>
            <a:r>
              <a:rPr lang="tr-TR" sz="2200" dirty="0" smtClean="0"/>
              <a:t>kolay ulaşılabilmektedir</a:t>
            </a:r>
            <a:r>
              <a:rPr lang="tr-TR" sz="2200" dirty="0"/>
              <a:t>.</a:t>
            </a:r>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804248" y="171645"/>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565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2706703" cy="646331"/>
          </a:xfrm>
          <a:prstGeom prst="rect">
            <a:avLst/>
          </a:prstGeom>
          <a:noFill/>
        </p:spPr>
        <p:txBody>
          <a:bodyPr wrap="none" rtlCol="0">
            <a:spAutoFit/>
          </a:bodyPr>
          <a:lstStyle/>
          <a:p>
            <a:r>
              <a:rPr lang="tr-TR" sz="3600" b="1" dirty="0" smtClean="0"/>
              <a:t>EBA VİDEO</a:t>
            </a:r>
            <a:endParaRPr lang="tr-TR" sz="3600" dirty="0"/>
          </a:p>
        </p:txBody>
      </p:sp>
      <p:sp>
        <p:nvSpPr>
          <p:cNvPr id="8" name="Metin kutusu 7"/>
          <p:cNvSpPr txBox="1"/>
          <p:nvPr/>
        </p:nvSpPr>
        <p:spPr>
          <a:xfrm>
            <a:off x="68624" y="4433044"/>
            <a:ext cx="8319800" cy="1785104"/>
          </a:xfrm>
          <a:prstGeom prst="rect">
            <a:avLst/>
          </a:prstGeom>
          <a:noFill/>
        </p:spPr>
        <p:txBody>
          <a:bodyPr wrap="square" rtlCol="0">
            <a:spAutoFit/>
          </a:bodyPr>
          <a:lstStyle/>
          <a:p>
            <a:pPr algn="just"/>
            <a:r>
              <a:rPr lang="tr-TR" sz="2200" dirty="0" smtClean="0"/>
              <a:t>	</a:t>
            </a:r>
            <a:r>
              <a:rPr lang="tr-TR" sz="2200" dirty="0" smtClean="0">
                <a:solidFill>
                  <a:schemeClr val="tx2"/>
                </a:solidFill>
              </a:rPr>
              <a:t>Ders </a:t>
            </a:r>
            <a:r>
              <a:rPr lang="tr-TR" sz="2200" dirty="0">
                <a:solidFill>
                  <a:schemeClr val="tx2"/>
                </a:solidFill>
              </a:rPr>
              <a:t>destek, kişisel gelişim, belgesel, çizgi film, rehberlik, meslekî eğitim gibi alanlarda bireysel ve toplu öğrenmeyi destekleyen video programlarının yer aldığı bu modülde kimya dersinden matematik dersine, dil ve anlatım dersinden İlköğretim Hayat Bilgisi’ne kadar geniş bir yelpazede derslerinizde kullanabileceğiniz videoları bulabilirsiniz. </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166" y="1192934"/>
            <a:ext cx="4968553" cy="295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5148065" y="1412776"/>
            <a:ext cx="3240359" cy="1938992"/>
          </a:xfrm>
          <a:prstGeom prst="rect">
            <a:avLst/>
          </a:prstGeom>
          <a:noFill/>
        </p:spPr>
        <p:txBody>
          <a:bodyPr wrap="square" rtlCol="0">
            <a:spAutoFit/>
          </a:bodyPr>
          <a:lstStyle/>
          <a:p>
            <a:r>
              <a:rPr lang="tr-TR" sz="2400" dirty="0" smtClean="0">
                <a:solidFill>
                  <a:schemeClr val="tx2"/>
                </a:solidFill>
              </a:rPr>
              <a:t>       </a:t>
            </a:r>
            <a:r>
              <a:rPr lang="tr-TR" sz="2400" dirty="0" err="1" smtClean="0">
                <a:solidFill>
                  <a:schemeClr val="tx2"/>
                </a:solidFill>
              </a:rPr>
              <a:t>EBA’nın</a:t>
            </a:r>
            <a:r>
              <a:rPr lang="tr-TR" sz="2400" dirty="0" smtClean="0">
                <a:solidFill>
                  <a:schemeClr val="tx2"/>
                </a:solidFill>
              </a:rPr>
              <a:t> </a:t>
            </a:r>
            <a:r>
              <a:rPr lang="tr-TR" sz="2400" dirty="0">
                <a:solidFill>
                  <a:schemeClr val="tx2"/>
                </a:solidFill>
              </a:rPr>
              <a:t>video modülü eğitsel amaçlı videoları tek adreste bulabilmeniz için tasarlandı.</a:t>
            </a:r>
          </a:p>
        </p:txBody>
      </p:sp>
      <p:pic>
        <p:nvPicPr>
          <p:cNvPr id="10" name="Resim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3568" y="541628"/>
            <a:ext cx="576064" cy="578529"/>
          </a:xfrm>
          <a:prstGeom prst="rect">
            <a:avLst/>
          </a:prstGeom>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41700" y="122086"/>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4253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3219664" cy="646331"/>
          </a:xfrm>
          <a:prstGeom prst="rect">
            <a:avLst/>
          </a:prstGeom>
          <a:noFill/>
        </p:spPr>
        <p:txBody>
          <a:bodyPr wrap="none" rtlCol="0">
            <a:spAutoFit/>
          </a:bodyPr>
          <a:lstStyle/>
          <a:p>
            <a:r>
              <a:rPr lang="tr-TR" sz="3600" b="1" dirty="0" smtClean="0"/>
              <a:t>EBA GÖRSEL</a:t>
            </a:r>
            <a:endParaRPr lang="tr-TR" sz="3600" dirty="0"/>
          </a:p>
        </p:txBody>
      </p:sp>
      <p:pic>
        <p:nvPicPr>
          <p:cNvPr id="8" name="Resim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7987" y="605467"/>
            <a:ext cx="530486" cy="532756"/>
          </a:xfrm>
          <a:prstGeom prst="rect">
            <a:avLst/>
          </a:prstGeom>
        </p:spPr>
      </p:pic>
      <p:sp>
        <p:nvSpPr>
          <p:cNvPr id="9" name="Metin kutusu 8"/>
          <p:cNvSpPr txBox="1"/>
          <p:nvPr/>
        </p:nvSpPr>
        <p:spPr>
          <a:xfrm>
            <a:off x="68624" y="4433044"/>
            <a:ext cx="8319800" cy="2123658"/>
          </a:xfrm>
          <a:prstGeom prst="rect">
            <a:avLst/>
          </a:prstGeom>
          <a:noFill/>
        </p:spPr>
        <p:txBody>
          <a:bodyPr wrap="square" rtlCol="0">
            <a:spAutoFit/>
          </a:bodyPr>
          <a:lstStyle/>
          <a:p>
            <a:pPr algn="just"/>
            <a:r>
              <a:rPr lang="tr-TR" sz="2200" dirty="0"/>
              <a:t>	</a:t>
            </a:r>
            <a:r>
              <a:rPr lang="tr-TR" sz="2200" dirty="0" smtClean="0">
                <a:solidFill>
                  <a:schemeClr val="tx2"/>
                </a:solidFill>
              </a:rPr>
              <a:t>Yenilik </a:t>
            </a:r>
            <a:r>
              <a:rPr lang="tr-TR" sz="2200" dirty="0">
                <a:solidFill>
                  <a:schemeClr val="tx2"/>
                </a:solidFill>
              </a:rPr>
              <a:t>ve Eğitim Teknolojileri Genel Müdürlüğü arşivinden seçilen fotoğraflar derslerinizdeki görsel malzemeyi zenginleştirmek için artık EBA görsel modülünde. Zaman içerisinde öğretmenlerimizin de katılımıyla eğitimin görsel tarihine dönüşmesi planlanan bu modülde sizler için hazırlanan harita, grafik, animasyon ve simülasyonlar da yer alacak.</a:t>
            </a:r>
          </a:p>
        </p:txBody>
      </p:sp>
      <p:sp>
        <p:nvSpPr>
          <p:cNvPr id="11" name="Metin kutusu 10"/>
          <p:cNvSpPr txBox="1"/>
          <p:nvPr/>
        </p:nvSpPr>
        <p:spPr>
          <a:xfrm>
            <a:off x="5148065" y="1700808"/>
            <a:ext cx="3240359" cy="1785104"/>
          </a:xfrm>
          <a:prstGeom prst="rect">
            <a:avLst/>
          </a:prstGeom>
          <a:noFill/>
        </p:spPr>
        <p:txBody>
          <a:bodyPr wrap="square" rtlCol="0">
            <a:spAutoFit/>
          </a:bodyPr>
          <a:lstStyle/>
          <a:p>
            <a:pPr algn="just"/>
            <a:r>
              <a:rPr lang="tr-TR" sz="2200" dirty="0">
                <a:solidFill>
                  <a:schemeClr val="tx2"/>
                </a:solidFill>
              </a:rPr>
              <a:t> </a:t>
            </a:r>
            <a:r>
              <a:rPr lang="tr-TR" sz="2200" dirty="0" smtClean="0">
                <a:solidFill>
                  <a:schemeClr val="tx2"/>
                </a:solidFill>
              </a:rPr>
              <a:t>   Eğitimi </a:t>
            </a:r>
            <a:r>
              <a:rPr lang="tr-TR" sz="2200" dirty="0">
                <a:solidFill>
                  <a:schemeClr val="tx2"/>
                </a:solidFill>
              </a:rPr>
              <a:t>daha görsel hale getirmek için öğretmen, öğrenci ve velilerin kullanımına açılan bir modüldür.</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624" y="1351106"/>
            <a:ext cx="5079442" cy="292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41700" y="122086"/>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1316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2193742" cy="646331"/>
          </a:xfrm>
          <a:prstGeom prst="rect">
            <a:avLst/>
          </a:prstGeom>
          <a:noFill/>
        </p:spPr>
        <p:txBody>
          <a:bodyPr wrap="none" rtlCol="0">
            <a:spAutoFit/>
          </a:bodyPr>
          <a:lstStyle/>
          <a:p>
            <a:r>
              <a:rPr lang="tr-TR" sz="3600" b="1" dirty="0" smtClean="0"/>
              <a:t>EBA SES</a:t>
            </a:r>
            <a:endParaRPr lang="tr-TR" sz="3600" dirty="0"/>
          </a:p>
        </p:txBody>
      </p:sp>
      <p:pic>
        <p:nvPicPr>
          <p:cNvPr id="8" name="Resim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3568" y="618223"/>
            <a:ext cx="576064" cy="578529"/>
          </a:xfrm>
          <a:prstGeom prst="rect">
            <a:avLst/>
          </a:prstGeom>
        </p:spPr>
      </p:pic>
      <p:pic>
        <p:nvPicPr>
          <p:cNvPr id="20481"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796" y="2420888"/>
            <a:ext cx="5293281" cy="334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35497" y="1340768"/>
            <a:ext cx="8352927" cy="830997"/>
          </a:xfrm>
          <a:prstGeom prst="rect">
            <a:avLst/>
          </a:prstGeom>
          <a:noFill/>
        </p:spPr>
        <p:txBody>
          <a:bodyPr wrap="square" rtlCol="0">
            <a:spAutoFit/>
          </a:bodyPr>
          <a:lstStyle/>
          <a:p>
            <a:r>
              <a:rPr lang="tr-TR" sz="1600" dirty="0" smtClean="0"/>
              <a:t>	Ses </a:t>
            </a:r>
            <a:r>
              <a:rPr lang="tr-TR" sz="1600" dirty="0"/>
              <a:t>sekmesi ile ekranın sol tarafında tasniflenmiş şekilde bulunan başlıklar altında ihtiyaç duyduğunuz </a:t>
            </a:r>
            <a:r>
              <a:rPr lang="tr-TR" sz="1600" dirty="0" smtClean="0"/>
              <a:t>alanla ilgili </a:t>
            </a:r>
            <a:r>
              <a:rPr lang="tr-TR" sz="1600" dirty="0"/>
              <a:t>seslere ulaşabilirsiniz. Ayrıca ulaştığınız sesler </a:t>
            </a:r>
            <a:r>
              <a:rPr lang="tr-TR" sz="1600" dirty="0" smtClean="0"/>
              <a:t>ekranda görüntülenirken </a:t>
            </a:r>
            <a:r>
              <a:rPr lang="tr-TR" sz="1600" dirty="0"/>
              <a:t>ses altında bulunan sesi indir </a:t>
            </a:r>
            <a:r>
              <a:rPr lang="tr-TR" sz="1600" dirty="0" smtClean="0"/>
              <a:t>seçeneği de </a:t>
            </a:r>
            <a:r>
              <a:rPr lang="tr-TR" sz="1600" dirty="0"/>
              <a:t>karşınıza gelecektir. </a:t>
            </a:r>
          </a:p>
        </p:txBody>
      </p:sp>
      <p:sp>
        <p:nvSpPr>
          <p:cNvPr id="4" name="Metin kutusu 3"/>
          <p:cNvSpPr txBox="1"/>
          <p:nvPr/>
        </p:nvSpPr>
        <p:spPr>
          <a:xfrm>
            <a:off x="5436096" y="2780928"/>
            <a:ext cx="2736304" cy="2123658"/>
          </a:xfrm>
          <a:prstGeom prst="rect">
            <a:avLst/>
          </a:prstGeom>
          <a:noFill/>
        </p:spPr>
        <p:txBody>
          <a:bodyPr wrap="square" rtlCol="0">
            <a:spAutoFit/>
          </a:bodyPr>
          <a:lstStyle/>
          <a:p>
            <a:pPr algn="just"/>
            <a:r>
              <a:rPr lang="tr-TR" sz="2200" dirty="0"/>
              <a:t>Bu sayede bir </a:t>
            </a:r>
            <a:r>
              <a:rPr lang="tr-TR" sz="2200" dirty="0" smtClean="0"/>
              <a:t>kere bilgisayara indirdiğiniz </a:t>
            </a:r>
            <a:r>
              <a:rPr lang="tr-TR" sz="2200" dirty="0"/>
              <a:t>sese çevrimdışı </a:t>
            </a:r>
            <a:r>
              <a:rPr lang="tr-TR" sz="2200" dirty="0" smtClean="0"/>
              <a:t>durumlarda da </a:t>
            </a:r>
            <a:r>
              <a:rPr lang="tr-TR" sz="2200" dirty="0"/>
              <a:t>ulaşabilirsiniz.</a:t>
            </a:r>
          </a:p>
          <a:p>
            <a:endParaRPr lang="tr-TR" sz="2200"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50767" y="81760"/>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238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2621167" cy="646331"/>
          </a:xfrm>
          <a:prstGeom prst="rect">
            <a:avLst/>
          </a:prstGeom>
          <a:noFill/>
        </p:spPr>
        <p:txBody>
          <a:bodyPr wrap="none" rtlCol="0">
            <a:spAutoFit/>
          </a:bodyPr>
          <a:lstStyle/>
          <a:p>
            <a:r>
              <a:rPr lang="tr-TR" sz="3600" b="1" dirty="0" smtClean="0"/>
              <a:t>EBA KİTAP</a:t>
            </a:r>
            <a:endParaRPr lang="tr-TR" sz="3600" dirty="0"/>
          </a:p>
        </p:txBody>
      </p:sp>
      <p:pic>
        <p:nvPicPr>
          <p:cNvPr id="8" name="Resim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3568" y="618223"/>
            <a:ext cx="576064" cy="578529"/>
          </a:xfrm>
          <a:prstGeom prst="rect">
            <a:avLst/>
          </a:prstGeom>
        </p:spPr>
      </p:pic>
      <p:pic>
        <p:nvPicPr>
          <p:cNvPr id="22529" name="Picture 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499" y="2492896"/>
            <a:ext cx="5400600" cy="358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216025" y="1196752"/>
            <a:ext cx="8388423" cy="1077218"/>
          </a:xfrm>
          <a:prstGeom prst="rect">
            <a:avLst/>
          </a:prstGeom>
          <a:noFill/>
        </p:spPr>
        <p:txBody>
          <a:bodyPr wrap="square" rtlCol="0">
            <a:spAutoFit/>
          </a:bodyPr>
          <a:lstStyle/>
          <a:p>
            <a:r>
              <a:rPr lang="tr-TR" sz="1600" dirty="0" smtClean="0"/>
              <a:t>	E-Kitap </a:t>
            </a:r>
            <a:r>
              <a:rPr lang="tr-TR" sz="1600" dirty="0"/>
              <a:t>sekmesi ile ekranın sol tarafında tasniflenmiş şekilde bulunan başlıklar altında ihtiyaç </a:t>
            </a:r>
            <a:r>
              <a:rPr lang="tr-TR" sz="1600" dirty="0" smtClean="0"/>
              <a:t>duyduğunuz sınıf </a:t>
            </a:r>
            <a:r>
              <a:rPr lang="tr-TR" sz="1600" dirty="0"/>
              <a:t>ve seviyeye ait ,müfredatta bulunan asıl ve yan uygulama kitaplara ulaşabilirsiniz. Ayrıca ulaştığınız </a:t>
            </a:r>
            <a:r>
              <a:rPr lang="tr-TR" sz="1600" dirty="0" smtClean="0"/>
              <a:t>kitapların üzerine </a:t>
            </a:r>
            <a:r>
              <a:rPr lang="tr-TR" sz="1600" dirty="0"/>
              <a:t>tıkladığınızda </a:t>
            </a:r>
            <a:r>
              <a:rPr lang="tr-TR" sz="1600" dirty="0" err="1"/>
              <a:t>pdf</a:t>
            </a:r>
            <a:r>
              <a:rPr lang="tr-TR" sz="1600" dirty="0"/>
              <a:t> olarak indir seçeneği de karşınıza gelecektir. </a:t>
            </a:r>
          </a:p>
        </p:txBody>
      </p:sp>
      <p:sp>
        <p:nvSpPr>
          <p:cNvPr id="4" name="Metin kutusu 3"/>
          <p:cNvSpPr txBox="1"/>
          <p:nvPr/>
        </p:nvSpPr>
        <p:spPr>
          <a:xfrm>
            <a:off x="5493257" y="2635674"/>
            <a:ext cx="2895167" cy="3477875"/>
          </a:xfrm>
          <a:prstGeom prst="rect">
            <a:avLst/>
          </a:prstGeom>
          <a:noFill/>
        </p:spPr>
        <p:txBody>
          <a:bodyPr wrap="square" rtlCol="0">
            <a:spAutoFit/>
          </a:bodyPr>
          <a:lstStyle/>
          <a:p>
            <a:r>
              <a:rPr lang="tr-TR" sz="2200" dirty="0"/>
              <a:t> </a:t>
            </a:r>
            <a:r>
              <a:rPr lang="tr-TR" sz="2200" dirty="0" smtClean="0"/>
              <a:t>      Bu </a:t>
            </a:r>
            <a:r>
              <a:rPr lang="tr-TR" sz="2200" dirty="0"/>
              <a:t>sayede bir kere bilgisayara indirdiğiniz kitaba </a:t>
            </a:r>
            <a:r>
              <a:rPr lang="tr-TR" sz="2200" dirty="0" smtClean="0"/>
              <a:t>çevrimdışı durumlarda da    ulaşabilirsiniz</a:t>
            </a:r>
            <a:r>
              <a:rPr lang="tr-TR" sz="2200" dirty="0"/>
              <a:t>. Okullara dağıtımı geciken basılı ders kitabınızın telafisini bu sayede rahatlıkla yapabilirsiniz.</a:t>
            </a:r>
          </a:p>
          <a:p>
            <a:endParaRPr lang="tr-TR" sz="2200" dirty="0"/>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641700" y="81760"/>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357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2732351" cy="646331"/>
          </a:xfrm>
          <a:prstGeom prst="rect">
            <a:avLst/>
          </a:prstGeom>
          <a:noFill/>
        </p:spPr>
        <p:txBody>
          <a:bodyPr wrap="none" rtlCol="0">
            <a:spAutoFit/>
          </a:bodyPr>
          <a:lstStyle/>
          <a:p>
            <a:r>
              <a:rPr lang="tr-TR" sz="3600" b="1" dirty="0" smtClean="0"/>
              <a:t>EBA DERGİ</a:t>
            </a:r>
            <a:endParaRPr lang="tr-TR" sz="36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64" y="619817"/>
            <a:ext cx="50405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2132856"/>
            <a:ext cx="586814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07505" y="1196752"/>
            <a:ext cx="8178730" cy="830997"/>
          </a:xfrm>
          <a:prstGeom prst="rect">
            <a:avLst/>
          </a:prstGeom>
          <a:noFill/>
        </p:spPr>
        <p:txBody>
          <a:bodyPr wrap="square" rtlCol="0">
            <a:spAutoFit/>
          </a:bodyPr>
          <a:lstStyle/>
          <a:p>
            <a:r>
              <a:rPr lang="tr-TR" sz="2400" dirty="0" smtClean="0"/>
              <a:t>	EBA </a:t>
            </a:r>
            <a:r>
              <a:rPr lang="tr-TR" sz="2400" dirty="0"/>
              <a:t>dergi bölümünde kullanıcılar ders, tanıtım, yardım, eğitim ve diğer birçok </a:t>
            </a:r>
            <a:r>
              <a:rPr lang="tr-TR" sz="2400" dirty="0" smtClean="0"/>
              <a:t>konuda dergilere ulaşabilmektedir</a:t>
            </a:r>
            <a:r>
              <a:rPr lang="tr-TR" sz="2400" dirty="0"/>
              <a:t>. </a:t>
            </a:r>
            <a:endParaRPr lang="tr-TR" sz="2400" dirty="0">
              <a:solidFill>
                <a:prstClr val="black">
                  <a:lumMod val="75000"/>
                  <a:lumOff val="25000"/>
                </a:prstClr>
              </a:solidFill>
            </a:endParaRPr>
          </a:p>
        </p:txBody>
      </p:sp>
      <p:sp>
        <p:nvSpPr>
          <p:cNvPr id="4" name="Metin kutusu 3"/>
          <p:cNvSpPr txBox="1"/>
          <p:nvPr/>
        </p:nvSpPr>
        <p:spPr>
          <a:xfrm>
            <a:off x="6012160" y="2636912"/>
            <a:ext cx="2376264" cy="2800767"/>
          </a:xfrm>
          <a:prstGeom prst="rect">
            <a:avLst/>
          </a:prstGeom>
          <a:noFill/>
        </p:spPr>
        <p:txBody>
          <a:bodyPr wrap="square" rtlCol="0">
            <a:spAutoFit/>
          </a:bodyPr>
          <a:lstStyle/>
          <a:p>
            <a:r>
              <a:rPr lang="tr-TR" sz="2200" dirty="0"/>
              <a:t>“Bir kanal seçin” </a:t>
            </a:r>
            <a:r>
              <a:rPr lang="tr-TR" sz="2200" dirty="0" smtClean="0"/>
              <a:t>menüsünden istenilen </a:t>
            </a:r>
            <a:r>
              <a:rPr lang="tr-TR" sz="2200" dirty="0"/>
              <a:t>kategoride dergi </a:t>
            </a:r>
            <a:r>
              <a:rPr lang="tr-TR" sz="2200" dirty="0" smtClean="0"/>
              <a:t>çevrimiçi ortamda </a:t>
            </a:r>
            <a:r>
              <a:rPr lang="tr-TR" sz="2200" dirty="0"/>
              <a:t>okunup </a:t>
            </a:r>
            <a:r>
              <a:rPr lang="tr-TR" sz="2200" dirty="0" err="1"/>
              <a:t>pdf</a:t>
            </a:r>
            <a:r>
              <a:rPr lang="tr-TR" sz="2200" dirty="0"/>
              <a:t> </a:t>
            </a:r>
            <a:r>
              <a:rPr lang="tr-TR" sz="2200" dirty="0" smtClean="0"/>
              <a:t>formatında indirilebilmektedir</a:t>
            </a:r>
            <a:r>
              <a:rPr lang="tr-TR" sz="2200" dirty="0"/>
              <a:t>.</a:t>
            </a:r>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654476" y="123827"/>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7900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729" y="3532918"/>
            <a:ext cx="5001319" cy="331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2051720" y="203263"/>
            <a:ext cx="3681329" cy="646331"/>
          </a:xfrm>
          <a:prstGeom prst="rect">
            <a:avLst/>
          </a:prstGeom>
          <a:noFill/>
        </p:spPr>
        <p:txBody>
          <a:bodyPr wrap="none" rtlCol="0">
            <a:spAutoFit/>
          </a:bodyPr>
          <a:lstStyle/>
          <a:p>
            <a:r>
              <a:rPr lang="tr-TR" sz="3600" b="1" dirty="0" smtClean="0"/>
              <a:t>EBA DOKÜMAN</a:t>
            </a:r>
            <a:endParaRPr lang="tr-TR" sz="3600" dirty="0"/>
          </a:p>
        </p:txBody>
      </p:sp>
      <p:sp>
        <p:nvSpPr>
          <p:cNvPr id="3" name="Metin kutusu 2"/>
          <p:cNvSpPr txBox="1"/>
          <p:nvPr/>
        </p:nvSpPr>
        <p:spPr>
          <a:xfrm>
            <a:off x="0" y="1124744"/>
            <a:ext cx="9108504" cy="2308324"/>
          </a:xfrm>
          <a:prstGeom prst="rect">
            <a:avLst/>
          </a:prstGeom>
          <a:noFill/>
        </p:spPr>
        <p:txBody>
          <a:bodyPr wrap="square" rtlCol="0">
            <a:spAutoFit/>
          </a:bodyPr>
          <a:lstStyle/>
          <a:p>
            <a:r>
              <a:rPr lang="tr-TR" sz="2400" dirty="0" smtClean="0"/>
              <a:t>	EBA </a:t>
            </a:r>
            <a:r>
              <a:rPr lang="tr-TR" sz="2400" dirty="0"/>
              <a:t>doküman bölümünde kullanıcılar öğretmenlerin paylaşmış olduğu ödevler, </a:t>
            </a:r>
            <a:r>
              <a:rPr lang="tr-TR" sz="2400" dirty="0" smtClean="0"/>
              <a:t>yazılı soruları</a:t>
            </a:r>
            <a:r>
              <a:rPr lang="tr-TR" sz="2400" dirty="0"/>
              <a:t>, ders sunuları, projeler gibi daha </a:t>
            </a:r>
            <a:r>
              <a:rPr lang="tr-TR" sz="2400" dirty="0" smtClean="0"/>
              <a:t>birçok dokümana </a:t>
            </a:r>
            <a:r>
              <a:rPr lang="tr-TR" sz="2400" dirty="0" err="1"/>
              <a:t>pdf</a:t>
            </a:r>
            <a:r>
              <a:rPr lang="tr-TR" sz="2400" dirty="0"/>
              <a:t>, Word veya </a:t>
            </a:r>
            <a:r>
              <a:rPr lang="tr-TR" sz="2400" dirty="0" smtClean="0"/>
              <a:t>PowerPoint formatında </a:t>
            </a:r>
            <a:r>
              <a:rPr lang="tr-TR" sz="2400" dirty="0"/>
              <a:t>ulaşabilmektedir. </a:t>
            </a:r>
            <a:r>
              <a:rPr lang="tr-TR" sz="2400" dirty="0" smtClean="0"/>
              <a:t>“</a:t>
            </a:r>
            <a:r>
              <a:rPr lang="tr-TR" sz="2400" dirty="0"/>
              <a:t>doküman tipi” menüsünden ilgili dokümanlar istenilen formatta (</a:t>
            </a:r>
            <a:r>
              <a:rPr lang="tr-TR" sz="2400" dirty="0" smtClean="0"/>
              <a:t>PDF, WORD</a:t>
            </a:r>
            <a:r>
              <a:rPr lang="tr-TR" sz="2400" dirty="0"/>
              <a:t>, POWERPOINT) aranabilmektedir. Böylece kullanıcılar aradıkları </a:t>
            </a:r>
            <a:r>
              <a:rPr lang="tr-TR" sz="2400" dirty="0" smtClean="0"/>
              <a:t>dokümana istedikleri </a:t>
            </a:r>
            <a:r>
              <a:rPr lang="tr-TR" sz="2400" dirty="0"/>
              <a:t>formatta ulaşabilmektedirler.</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16216" y="104553"/>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9198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8529" y="3654194"/>
            <a:ext cx="6765440" cy="301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1434216" y="548680"/>
            <a:ext cx="3348481" cy="646331"/>
          </a:xfrm>
          <a:prstGeom prst="rect">
            <a:avLst/>
          </a:prstGeom>
          <a:noFill/>
        </p:spPr>
        <p:txBody>
          <a:bodyPr wrap="none" rtlCol="0">
            <a:spAutoFit/>
          </a:bodyPr>
          <a:lstStyle/>
          <a:p>
            <a:r>
              <a:rPr lang="tr-TR" sz="3600" b="1" dirty="0" smtClean="0"/>
              <a:t>EBA YARIŞMA</a:t>
            </a:r>
            <a:endParaRPr lang="tr-TR" sz="3600" dirty="0"/>
          </a:p>
        </p:txBody>
      </p:sp>
      <p:pic>
        <p:nvPicPr>
          <p:cNvPr id="8" name="Resim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8528" y="618738"/>
            <a:ext cx="504056" cy="506213"/>
          </a:xfrm>
          <a:prstGeom prst="rect">
            <a:avLst/>
          </a:prstGeom>
        </p:spPr>
      </p:pic>
      <p:sp>
        <p:nvSpPr>
          <p:cNvPr id="3" name="Metin kutusu 2"/>
          <p:cNvSpPr txBox="1"/>
          <p:nvPr/>
        </p:nvSpPr>
        <p:spPr>
          <a:xfrm>
            <a:off x="35496" y="1340768"/>
            <a:ext cx="8424936" cy="2123658"/>
          </a:xfrm>
          <a:prstGeom prst="rect">
            <a:avLst/>
          </a:prstGeom>
          <a:noFill/>
        </p:spPr>
        <p:txBody>
          <a:bodyPr wrap="square" rtlCol="0">
            <a:spAutoFit/>
          </a:bodyPr>
          <a:lstStyle/>
          <a:p>
            <a:r>
              <a:rPr lang="tr-TR" sz="2200" dirty="0" smtClean="0"/>
              <a:t>	EBA </a:t>
            </a:r>
            <a:r>
              <a:rPr lang="tr-TR" sz="2200" dirty="0"/>
              <a:t>yarışma bölümünde kullanıcılar sanatsal, kültürel ve bilimsel </a:t>
            </a:r>
            <a:r>
              <a:rPr lang="tr-TR" sz="2200" dirty="0" smtClean="0"/>
              <a:t>alanlarda yeteneklerini </a:t>
            </a:r>
            <a:r>
              <a:rPr lang="tr-TR" sz="2200" dirty="0"/>
              <a:t>sunarak çeşitli yarışmalara katılabilmektedir. EBA yarışma ana </a:t>
            </a:r>
            <a:r>
              <a:rPr lang="tr-TR" sz="2200" dirty="0" smtClean="0"/>
              <a:t>ekranında yapılmış </a:t>
            </a:r>
            <a:r>
              <a:rPr lang="tr-TR" sz="2200" dirty="0"/>
              <a:t>çalışmaların sergilendiği “Vitrindekiler bölümü”, yarışmalar ile ilgili genel </a:t>
            </a:r>
            <a:r>
              <a:rPr lang="tr-TR" sz="2200" dirty="0" smtClean="0"/>
              <a:t>bilgilerin yazıldığı </a:t>
            </a:r>
            <a:r>
              <a:rPr lang="tr-TR" sz="2200" dirty="0"/>
              <a:t>“bilgilendirme” bölümü ve var olan güncel yarışmaların duyurulduğu “</a:t>
            </a:r>
            <a:r>
              <a:rPr lang="tr-TR" sz="2200" dirty="0" smtClean="0"/>
              <a:t>Aktif yarışmalar</a:t>
            </a:r>
            <a:r>
              <a:rPr lang="tr-TR" sz="2200" dirty="0"/>
              <a:t>” bölümleri yer almaktadır.</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463968" y="84363"/>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167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320954" y="980728"/>
            <a:ext cx="5627310" cy="646331"/>
          </a:xfrm>
          <a:prstGeom prst="rect">
            <a:avLst/>
          </a:prstGeom>
          <a:noFill/>
        </p:spPr>
        <p:txBody>
          <a:bodyPr wrap="none" rtlCol="0">
            <a:spAutoFit/>
          </a:bodyPr>
          <a:lstStyle/>
          <a:p>
            <a:r>
              <a:rPr lang="tr-TR" sz="3600" b="1" dirty="0" smtClean="0"/>
              <a:t>NEDEN EĞİTİM BİLİŞİM AĞI </a:t>
            </a:r>
            <a:endParaRPr lang="tr-TR" sz="3600" dirty="0"/>
          </a:p>
        </p:txBody>
      </p:sp>
      <p:sp>
        <p:nvSpPr>
          <p:cNvPr id="3" name="Metin kutusu 2"/>
          <p:cNvSpPr txBox="1"/>
          <p:nvPr/>
        </p:nvSpPr>
        <p:spPr>
          <a:xfrm>
            <a:off x="251520" y="1803588"/>
            <a:ext cx="8034715" cy="3785652"/>
          </a:xfrm>
          <a:prstGeom prst="rect">
            <a:avLst/>
          </a:prstGeom>
          <a:noFill/>
        </p:spPr>
        <p:txBody>
          <a:bodyPr wrap="square" rtlCol="0">
            <a:spAutoFit/>
          </a:bodyPr>
          <a:lstStyle/>
          <a:p>
            <a:pPr marL="457200" indent="-457200" algn="just">
              <a:buFont typeface="Wingdings" pitchFamily="2" charset="2"/>
              <a:buChar char="§"/>
            </a:pPr>
            <a:r>
              <a:rPr lang="tr-TR" sz="2400" dirty="0" smtClean="0">
                <a:solidFill>
                  <a:schemeClr val="tx2"/>
                </a:solidFill>
              </a:rPr>
              <a:t>Farklı</a:t>
            </a:r>
            <a:r>
              <a:rPr lang="tr-TR" sz="2400" dirty="0">
                <a:solidFill>
                  <a:schemeClr val="tx2"/>
                </a:solidFill>
              </a:rPr>
              <a:t>, zengin ve eğitici içerik­ler sunmak</a:t>
            </a:r>
            <a:r>
              <a:rPr lang="tr-TR" sz="2400" dirty="0" smtClean="0">
                <a:solidFill>
                  <a:schemeClr val="tx2"/>
                </a:solidFill>
              </a:rPr>
              <a:t>,</a:t>
            </a:r>
          </a:p>
          <a:p>
            <a:pPr marL="457200" indent="-457200" algn="just">
              <a:buFont typeface="Wingdings" pitchFamily="2" charset="2"/>
              <a:buChar char="§"/>
            </a:pPr>
            <a:r>
              <a:rPr lang="tr-TR" sz="2400" dirty="0">
                <a:solidFill>
                  <a:schemeClr val="tx2"/>
                </a:solidFill>
              </a:rPr>
              <a:t>Bilişim kültürünü yaygınlaştı­rarak eğitimde kullanılmasını sağlamak,</a:t>
            </a:r>
          </a:p>
          <a:p>
            <a:pPr marL="457200" indent="-457200" algn="just">
              <a:buFont typeface="Wingdings" pitchFamily="2" charset="2"/>
              <a:buChar char="§"/>
            </a:pPr>
            <a:r>
              <a:rPr lang="tr-TR" sz="2400" dirty="0">
                <a:solidFill>
                  <a:schemeClr val="tx2"/>
                </a:solidFill>
              </a:rPr>
              <a:t>İçerikle ilgili ihtiyaçlarınıza ce­vap vermek</a:t>
            </a:r>
            <a:r>
              <a:rPr lang="tr-TR" sz="2400" dirty="0" smtClean="0">
                <a:solidFill>
                  <a:schemeClr val="tx2"/>
                </a:solidFill>
              </a:rPr>
              <a:t>,</a:t>
            </a:r>
          </a:p>
          <a:p>
            <a:pPr marL="457200" indent="-457200" algn="just">
              <a:buFont typeface="Wingdings" pitchFamily="2" charset="2"/>
              <a:buChar char="§"/>
            </a:pPr>
            <a:r>
              <a:rPr lang="tr-TR" sz="2400" dirty="0">
                <a:solidFill>
                  <a:schemeClr val="tx2"/>
                </a:solidFill>
              </a:rPr>
              <a:t>Sosyal ağ yapısıyla bilgi alış­verişinde bulunmak</a:t>
            </a:r>
            <a:r>
              <a:rPr lang="tr-TR" sz="2400" dirty="0" smtClean="0">
                <a:solidFill>
                  <a:schemeClr val="tx2"/>
                </a:solidFill>
              </a:rPr>
              <a:t>,</a:t>
            </a:r>
          </a:p>
          <a:p>
            <a:pPr marL="457200" indent="-457200" algn="just">
              <a:buFont typeface="Wingdings" pitchFamily="2" charset="2"/>
              <a:buChar char="§"/>
            </a:pPr>
            <a:r>
              <a:rPr lang="tr-TR" sz="2400" dirty="0">
                <a:solidFill>
                  <a:schemeClr val="tx2"/>
                </a:solidFill>
              </a:rPr>
              <a:t>Zengin ve gittikçe büyüyen ar­şiviyle derslere katkı sağla­mak</a:t>
            </a:r>
            <a:r>
              <a:rPr lang="tr-TR" sz="2400" dirty="0" smtClean="0">
                <a:solidFill>
                  <a:schemeClr val="tx2"/>
                </a:solidFill>
              </a:rPr>
              <a:t>,</a:t>
            </a:r>
          </a:p>
          <a:p>
            <a:pPr marL="457200" indent="-457200" algn="just">
              <a:buFont typeface="Wingdings" pitchFamily="2" charset="2"/>
              <a:buChar char="§"/>
            </a:pPr>
            <a:r>
              <a:rPr lang="tr-TR" sz="2400" dirty="0">
                <a:solidFill>
                  <a:schemeClr val="tx2"/>
                </a:solidFill>
              </a:rPr>
              <a:t>Farklı öğrenme stillerine (sözel, görsel, sayısal, sosyal, bireysel, işitsel öğrenme) </a:t>
            </a:r>
            <a:r>
              <a:rPr lang="de-DE" sz="2400" dirty="0" err="1" smtClean="0">
                <a:solidFill>
                  <a:schemeClr val="tx2"/>
                </a:solidFill>
              </a:rPr>
              <a:t>sa­hip</a:t>
            </a:r>
            <a:r>
              <a:rPr lang="de-DE" sz="2400" dirty="0" smtClean="0">
                <a:solidFill>
                  <a:schemeClr val="tx2"/>
                </a:solidFill>
              </a:rPr>
              <a:t> </a:t>
            </a:r>
            <a:r>
              <a:rPr lang="tr-TR" sz="2400" dirty="0">
                <a:solidFill>
                  <a:schemeClr val="tx2"/>
                </a:solidFill>
              </a:rPr>
              <a:t>öğrencileri de kapsamak</a:t>
            </a:r>
            <a:r>
              <a:rPr lang="tr-TR" sz="2400" dirty="0" smtClean="0">
                <a:solidFill>
                  <a:schemeClr val="tx2"/>
                </a:solidFill>
              </a:rPr>
              <a:t>,</a:t>
            </a:r>
          </a:p>
          <a:p>
            <a:pPr marL="457200" indent="-457200" algn="just">
              <a:buFont typeface="Wingdings" pitchFamily="2" charset="2"/>
              <a:buChar char="§"/>
            </a:pPr>
            <a:r>
              <a:rPr lang="tr-TR" sz="2400" dirty="0">
                <a:solidFill>
                  <a:schemeClr val="tx2"/>
                </a:solidFill>
              </a:rPr>
              <a:t>Bütün öğretmenleri ortak bir paydada buluşturarak eğitime el birliğiyle yön vermelerini sağlamaktır.</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732240" y="84363"/>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583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44430" y="243220"/>
            <a:ext cx="4886787" cy="646331"/>
          </a:xfrm>
          <a:prstGeom prst="rect">
            <a:avLst/>
          </a:prstGeom>
          <a:noFill/>
        </p:spPr>
        <p:txBody>
          <a:bodyPr wrap="none" rtlCol="0">
            <a:spAutoFit/>
          </a:bodyPr>
          <a:lstStyle/>
          <a:p>
            <a:r>
              <a:rPr lang="tr-TR" sz="3600" b="1" dirty="0" smtClean="0"/>
              <a:t>EBA UYGULAMALAR</a:t>
            </a:r>
            <a:endParaRPr lang="tr-TR" sz="3600" dirty="0"/>
          </a:p>
        </p:txBody>
      </p:sp>
      <p:pic>
        <p:nvPicPr>
          <p:cNvPr id="17409"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9268" y="2276872"/>
            <a:ext cx="5395721" cy="3629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35497" y="1102847"/>
            <a:ext cx="8352927" cy="1015663"/>
          </a:xfrm>
          <a:prstGeom prst="rect">
            <a:avLst/>
          </a:prstGeom>
          <a:noFill/>
        </p:spPr>
        <p:txBody>
          <a:bodyPr wrap="square" rtlCol="0">
            <a:spAutoFit/>
          </a:bodyPr>
          <a:lstStyle/>
          <a:p>
            <a:r>
              <a:rPr lang="tr-TR" sz="2000" dirty="0"/>
              <a:t>EBA uygulamalar bölümü kullanıcılar için eğitim, sanat, eğlence ve daha birçok </a:t>
            </a:r>
            <a:r>
              <a:rPr lang="tr-TR" sz="2000" dirty="0" smtClean="0"/>
              <a:t>konuda uygulamalar </a:t>
            </a:r>
            <a:r>
              <a:rPr lang="tr-TR" sz="2000" dirty="0"/>
              <a:t>sunmaktadır. </a:t>
            </a:r>
            <a:r>
              <a:rPr lang="tr-TR" sz="2000" dirty="0" err="1"/>
              <a:t>EBA’dan</a:t>
            </a:r>
            <a:r>
              <a:rPr lang="tr-TR" sz="2000" dirty="0"/>
              <a:t> uygulamalar, Herkes için uygulamalar ve öğretmenler </a:t>
            </a:r>
            <a:r>
              <a:rPr lang="tr-TR" sz="2000" dirty="0" smtClean="0"/>
              <a:t>için uygulamalar </a:t>
            </a:r>
            <a:r>
              <a:rPr lang="tr-TR" sz="2000" dirty="0"/>
              <a:t>seçenekleri mevcuttur. </a:t>
            </a:r>
          </a:p>
        </p:txBody>
      </p:sp>
      <p:sp>
        <p:nvSpPr>
          <p:cNvPr id="6" name="Metin kutusu 5"/>
          <p:cNvSpPr txBox="1"/>
          <p:nvPr/>
        </p:nvSpPr>
        <p:spPr>
          <a:xfrm>
            <a:off x="5678472" y="2428964"/>
            <a:ext cx="2365555" cy="3477875"/>
          </a:xfrm>
          <a:prstGeom prst="rect">
            <a:avLst/>
          </a:prstGeom>
          <a:noFill/>
        </p:spPr>
        <p:txBody>
          <a:bodyPr wrap="square" rtlCol="0">
            <a:spAutoFit/>
          </a:bodyPr>
          <a:lstStyle/>
          <a:p>
            <a:r>
              <a:rPr lang="tr-TR" sz="2200" dirty="0"/>
              <a:t>Ayrıca bu bölüm işitme engelli kullanıcılar için de </a:t>
            </a:r>
            <a:r>
              <a:rPr lang="tr-TR" sz="2200" dirty="0">
                <a:solidFill>
                  <a:srgbClr val="FF0000"/>
                </a:solidFill>
              </a:rPr>
              <a:t>ALİS</a:t>
            </a:r>
            <a:r>
              <a:rPr lang="tr-TR" sz="2200" dirty="0"/>
              <a:t> (</a:t>
            </a:r>
            <a:r>
              <a:rPr lang="tr-TR" sz="2200" dirty="0" smtClean="0"/>
              <a:t>işitme engelliler </a:t>
            </a:r>
            <a:r>
              <a:rPr lang="tr-TR" sz="2200" dirty="0"/>
              <a:t>için alternatif iletişim sistemi) gibi </a:t>
            </a:r>
            <a:r>
              <a:rPr lang="tr-TR" sz="2200" dirty="0" smtClean="0"/>
              <a:t>uygulamalar sağlamaktadır</a:t>
            </a:r>
            <a:r>
              <a:rPr lang="tr-TR" sz="2200" dirty="0"/>
              <a:t>.</a:t>
            </a:r>
          </a:p>
          <a:p>
            <a:endParaRPr lang="tr-TR" sz="220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20068" y="29922"/>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7113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2869503" cy="646331"/>
          </a:xfrm>
          <a:prstGeom prst="rect">
            <a:avLst/>
          </a:prstGeom>
          <a:noFill/>
        </p:spPr>
        <p:txBody>
          <a:bodyPr wrap="none" rtlCol="0">
            <a:spAutoFit/>
          </a:bodyPr>
          <a:lstStyle/>
          <a:p>
            <a:r>
              <a:rPr lang="tr-TR" sz="3600" b="1" dirty="0" smtClean="0"/>
              <a:t>EBA DOSYA</a:t>
            </a:r>
            <a:endParaRPr lang="tr-TR" sz="3600" dirty="0"/>
          </a:p>
        </p:txBody>
      </p:sp>
      <p:pic>
        <p:nvPicPr>
          <p:cNvPr id="8" name="Resim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8528" y="618738"/>
            <a:ext cx="504056" cy="506213"/>
          </a:xfrm>
          <a:prstGeom prst="rect">
            <a:avLst/>
          </a:prstGeom>
        </p:spPr>
      </p:pic>
      <p:pic>
        <p:nvPicPr>
          <p:cNvPr id="17409"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659" y="2564904"/>
            <a:ext cx="5544616" cy="3467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251520" y="1268760"/>
            <a:ext cx="7981239" cy="1107996"/>
          </a:xfrm>
          <a:prstGeom prst="rect">
            <a:avLst/>
          </a:prstGeom>
          <a:noFill/>
        </p:spPr>
        <p:txBody>
          <a:bodyPr wrap="square" rtlCol="0">
            <a:spAutoFit/>
          </a:bodyPr>
          <a:lstStyle/>
          <a:p>
            <a:pPr algn="just"/>
            <a:endParaRPr lang="tr-TR" sz="2200" dirty="0" smtClean="0">
              <a:solidFill>
                <a:schemeClr val="tx2"/>
              </a:solidFill>
            </a:endParaRPr>
          </a:p>
          <a:p>
            <a:pPr algn="just"/>
            <a:r>
              <a:rPr lang="tr-TR" sz="2200" dirty="0" smtClean="0">
                <a:solidFill>
                  <a:schemeClr val="tx2"/>
                </a:solidFill>
              </a:rPr>
              <a:t>EBA </a:t>
            </a:r>
            <a:r>
              <a:rPr lang="tr-TR" sz="2200" dirty="0">
                <a:solidFill>
                  <a:schemeClr val="tx2"/>
                </a:solidFill>
              </a:rPr>
              <a:t>dosya ile öğretmenleriniz ve arkadaşlarınızla kolayca dosya paylaşabilir ve güvenli bir ortamda dosyalarınızı depolayabilirsiniz. </a:t>
            </a:r>
          </a:p>
        </p:txBody>
      </p:sp>
      <p:sp>
        <p:nvSpPr>
          <p:cNvPr id="3" name="Metin kutusu 2"/>
          <p:cNvSpPr txBox="1"/>
          <p:nvPr/>
        </p:nvSpPr>
        <p:spPr>
          <a:xfrm>
            <a:off x="5779114" y="2708920"/>
            <a:ext cx="2537302" cy="2123658"/>
          </a:xfrm>
          <a:prstGeom prst="rect">
            <a:avLst/>
          </a:prstGeom>
          <a:noFill/>
        </p:spPr>
        <p:txBody>
          <a:bodyPr wrap="square" rtlCol="0">
            <a:spAutoFit/>
          </a:bodyPr>
          <a:lstStyle/>
          <a:p>
            <a:r>
              <a:rPr lang="tr-TR" sz="2200" dirty="0">
                <a:solidFill>
                  <a:schemeClr val="tx2"/>
                </a:solidFill>
              </a:rPr>
              <a:t>Öğrencilerimizin kullanması için </a:t>
            </a:r>
            <a:r>
              <a:rPr lang="tr-TR" sz="2200" dirty="0" err="1" smtClean="0">
                <a:solidFill>
                  <a:schemeClr val="tx2"/>
                </a:solidFill>
              </a:rPr>
              <a:t>Eba</a:t>
            </a:r>
            <a:r>
              <a:rPr lang="tr-TR" sz="2200" dirty="0" smtClean="0">
                <a:solidFill>
                  <a:schemeClr val="tx2"/>
                </a:solidFill>
              </a:rPr>
              <a:t> </a:t>
            </a:r>
            <a:r>
              <a:rPr lang="tr-TR" sz="2200" dirty="0" err="1" smtClean="0">
                <a:solidFill>
                  <a:schemeClr val="tx2"/>
                </a:solidFill>
              </a:rPr>
              <a:t>Dosya’da</a:t>
            </a:r>
            <a:r>
              <a:rPr lang="tr-TR" sz="2200" dirty="0" smtClean="0">
                <a:solidFill>
                  <a:schemeClr val="tx2"/>
                </a:solidFill>
              </a:rPr>
              <a:t> 1 </a:t>
            </a:r>
            <a:r>
              <a:rPr lang="tr-TR" sz="2200" dirty="0">
                <a:solidFill>
                  <a:schemeClr val="tx2"/>
                </a:solidFill>
              </a:rPr>
              <a:t>GB’lık kotası </a:t>
            </a:r>
            <a:r>
              <a:rPr lang="tr-TR" sz="2200" dirty="0" smtClean="0">
                <a:solidFill>
                  <a:schemeClr val="tx2"/>
                </a:solidFill>
              </a:rPr>
              <a:t>bulunmaktadır</a:t>
            </a:r>
            <a:r>
              <a:rPr lang="tr-TR" sz="2200" dirty="0">
                <a:solidFill>
                  <a:schemeClr val="tx2"/>
                </a:solidFill>
              </a:rPr>
              <a:t>.</a:t>
            </a:r>
          </a:p>
          <a:p>
            <a:endParaRPr lang="tr-TR" sz="2200"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88224" y="195835"/>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5468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1954381" cy="646331"/>
          </a:xfrm>
          <a:prstGeom prst="rect">
            <a:avLst/>
          </a:prstGeom>
          <a:noFill/>
        </p:spPr>
        <p:txBody>
          <a:bodyPr wrap="none" rtlCol="0">
            <a:spAutoFit/>
          </a:bodyPr>
          <a:lstStyle/>
          <a:p>
            <a:r>
              <a:rPr lang="tr-TR" sz="3600" b="1" dirty="0" smtClean="0"/>
              <a:t>E-KURS</a:t>
            </a:r>
            <a:endParaRPr lang="tr-TR" sz="3600" dirty="0"/>
          </a:p>
        </p:txBody>
      </p:sp>
      <p:pic>
        <p:nvPicPr>
          <p:cNvPr id="17409"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63688" y="2199972"/>
            <a:ext cx="5098765" cy="459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251520" y="1268760"/>
            <a:ext cx="8640960" cy="954107"/>
          </a:xfrm>
          <a:prstGeom prst="rect">
            <a:avLst/>
          </a:prstGeom>
          <a:noFill/>
        </p:spPr>
        <p:txBody>
          <a:bodyPr wrap="square" rtlCol="0">
            <a:spAutoFit/>
          </a:bodyPr>
          <a:lstStyle/>
          <a:p>
            <a:pPr algn="just"/>
            <a:r>
              <a:rPr lang="tr-TR" sz="2800" dirty="0" smtClean="0">
                <a:solidFill>
                  <a:schemeClr val="tx2"/>
                </a:solidFill>
              </a:rPr>
              <a:t>Destekleme ve yetiştirme kursları ile ilgili iş ve işlemlerinizi buradan yapabilirsiniz.</a:t>
            </a:r>
            <a:endParaRPr lang="tr-TR" sz="2800" dirty="0">
              <a:solidFill>
                <a:schemeClr val="tx2"/>
              </a:solidFill>
            </a:endParaRPr>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616419"/>
            <a:ext cx="678639" cy="5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732240" y="167965"/>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9462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548680"/>
            <a:ext cx="3604320" cy="646331"/>
          </a:xfrm>
          <a:prstGeom prst="rect">
            <a:avLst/>
          </a:prstGeom>
          <a:noFill/>
        </p:spPr>
        <p:txBody>
          <a:bodyPr wrap="none" rtlCol="0">
            <a:spAutoFit/>
          </a:bodyPr>
          <a:lstStyle/>
          <a:p>
            <a:r>
              <a:rPr lang="tr-TR" sz="3600" b="1" dirty="0" smtClean="0"/>
              <a:t>EBA ALT MENÜ</a:t>
            </a:r>
            <a:endParaRPr lang="tr-TR" sz="3600" dirty="0"/>
          </a:p>
        </p:txBody>
      </p:sp>
      <p:pic>
        <p:nvPicPr>
          <p:cNvPr id="17409"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270" r="4044"/>
          <a:stretch/>
        </p:blipFill>
        <p:spPr bwMode="auto">
          <a:xfrm>
            <a:off x="35496" y="3212976"/>
            <a:ext cx="8352928" cy="268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251520" y="1268760"/>
            <a:ext cx="7848872" cy="1107996"/>
          </a:xfrm>
          <a:prstGeom prst="rect">
            <a:avLst/>
          </a:prstGeom>
          <a:noFill/>
        </p:spPr>
        <p:txBody>
          <a:bodyPr wrap="square" rtlCol="0">
            <a:spAutoFit/>
          </a:bodyPr>
          <a:lstStyle/>
          <a:p>
            <a:pPr algn="just"/>
            <a:endParaRPr lang="tr-TR" sz="2200" dirty="0" smtClean="0">
              <a:solidFill>
                <a:schemeClr val="tx2"/>
              </a:solidFill>
            </a:endParaRPr>
          </a:p>
          <a:p>
            <a:pPr algn="just"/>
            <a:r>
              <a:rPr lang="tr-TR" sz="2200" dirty="0" smtClean="0">
                <a:solidFill>
                  <a:schemeClr val="tx2"/>
                </a:solidFill>
              </a:rPr>
              <a:t>EBA alt menüde verilen kısayollar sayesinde aşağıdaki linklere hızlı erişim sağlanmaktadır.</a:t>
            </a:r>
            <a:endParaRPr lang="tr-TR" sz="2200" dirty="0">
              <a:solidFill>
                <a:schemeClr val="tx2"/>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30061" y="180318"/>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5154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99592" y="548680"/>
            <a:ext cx="7348999" cy="646331"/>
          </a:xfrm>
          <a:prstGeom prst="rect">
            <a:avLst/>
          </a:prstGeom>
          <a:noFill/>
        </p:spPr>
        <p:txBody>
          <a:bodyPr wrap="none" rtlCol="0">
            <a:spAutoFit/>
          </a:bodyPr>
          <a:lstStyle/>
          <a:p>
            <a:r>
              <a:rPr lang="tr-TR" sz="3600" b="1" dirty="0" smtClean="0"/>
              <a:t>İÇERİK GELİŞTİRME ARAÇLARI</a:t>
            </a:r>
            <a:endParaRPr lang="tr-TR" sz="3600" dirty="0"/>
          </a:p>
        </p:txBody>
      </p:sp>
      <p:sp>
        <p:nvSpPr>
          <p:cNvPr id="3" name="Metin kutusu 2"/>
          <p:cNvSpPr txBox="1"/>
          <p:nvPr/>
        </p:nvSpPr>
        <p:spPr>
          <a:xfrm>
            <a:off x="107504" y="980728"/>
            <a:ext cx="8136904" cy="1446550"/>
          </a:xfrm>
          <a:prstGeom prst="rect">
            <a:avLst/>
          </a:prstGeom>
          <a:noFill/>
        </p:spPr>
        <p:txBody>
          <a:bodyPr wrap="square" rtlCol="0">
            <a:spAutoFit/>
          </a:bodyPr>
          <a:lstStyle/>
          <a:p>
            <a:pPr algn="just"/>
            <a:r>
              <a:rPr lang="tr-TR" sz="2200" dirty="0" smtClean="0">
                <a:solidFill>
                  <a:schemeClr val="tx2"/>
                </a:solidFill>
              </a:rPr>
              <a:t>	</a:t>
            </a:r>
          </a:p>
          <a:p>
            <a:pPr algn="just"/>
            <a:r>
              <a:rPr lang="tr-TR" sz="2200" dirty="0" smtClean="0">
                <a:solidFill>
                  <a:schemeClr val="tx2"/>
                </a:solidFill>
              </a:rPr>
              <a:t>Artık </a:t>
            </a:r>
            <a:r>
              <a:rPr lang="tr-TR" sz="2200" dirty="0">
                <a:solidFill>
                  <a:schemeClr val="tx2"/>
                </a:solidFill>
              </a:rPr>
              <a:t>e-içerik geliştirme çok kolay. Öğretmen  ve öğrencilerimiz kendi ihtiyaçları doğrultusundaki içerikleri kendi bakış açıları ile geliştirebilecek ve değiştirebilecekler.</a:t>
            </a:r>
          </a:p>
        </p:txBody>
      </p:sp>
      <p:pic>
        <p:nvPicPr>
          <p:cNvPr id="8" name="Resim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5536" y="582580"/>
            <a:ext cx="576064" cy="578529"/>
          </a:xfrm>
          <a:prstGeom prst="rect">
            <a:avLst/>
          </a:prstGeom>
        </p:spPr>
      </p:pic>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483" y="2708920"/>
            <a:ext cx="547260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5658667" y="3046308"/>
            <a:ext cx="2715929" cy="3046988"/>
          </a:xfrm>
          <a:prstGeom prst="rect">
            <a:avLst/>
          </a:prstGeom>
          <a:noFill/>
        </p:spPr>
        <p:txBody>
          <a:bodyPr wrap="square" rtlCol="0">
            <a:spAutoFit/>
          </a:bodyPr>
          <a:lstStyle/>
          <a:p>
            <a:pPr marL="342900" indent="-342900">
              <a:buFont typeface="Wingdings" pitchFamily="2" charset="2"/>
              <a:buChar char="§"/>
            </a:pPr>
            <a:r>
              <a:rPr lang="tr-TR" sz="2400" dirty="0">
                <a:solidFill>
                  <a:schemeClr val="tx2"/>
                </a:solidFill>
              </a:rPr>
              <a:t>EBA Sunum </a:t>
            </a:r>
            <a:r>
              <a:rPr lang="tr-TR" sz="2400" dirty="0" smtClean="0">
                <a:solidFill>
                  <a:schemeClr val="tx2"/>
                </a:solidFill>
              </a:rPr>
              <a:t>uygulaması</a:t>
            </a:r>
          </a:p>
          <a:p>
            <a:endParaRPr lang="tr-TR" sz="2400" dirty="0" smtClean="0">
              <a:solidFill>
                <a:schemeClr val="tx2"/>
              </a:solidFill>
            </a:endParaRPr>
          </a:p>
          <a:p>
            <a:pPr marL="342900" indent="-342900">
              <a:buFont typeface="Wingdings" pitchFamily="2" charset="2"/>
              <a:buChar char="§"/>
            </a:pPr>
            <a:r>
              <a:rPr lang="tr-TR" sz="2400" dirty="0" smtClean="0">
                <a:solidFill>
                  <a:schemeClr val="tx2"/>
                </a:solidFill>
              </a:rPr>
              <a:t>EBA </a:t>
            </a:r>
            <a:r>
              <a:rPr lang="tr-TR" sz="2400" dirty="0" err="1" smtClean="0">
                <a:solidFill>
                  <a:schemeClr val="tx2"/>
                </a:solidFill>
              </a:rPr>
              <a:t>ideaLStudio</a:t>
            </a:r>
            <a:endParaRPr lang="tr-TR" sz="2400" dirty="0" smtClean="0">
              <a:solidFill>
                <a:schemeClr val="tx2"/>
              </a:solidFill>
            </a:endParaRPr>
          </a:p>
          <a:p>
            <a:endParaRPr lang="tr-TR" sz="2400" dirty="0">
              <a:solidFill>
                <a:schemeClr val="tx2"/>
              </a:solidFill>
            </a:endParaRPr>
          </a:p>
          <a:p>
            <a:pPr marL="342900" indent="-342900">
              <a:buFont typeface="Wingdings" pitchFamily="2" charset="2"/>
              <a:buChar char="§"/>
            </a:pPr>
            <a:r>
              <a:rPr lang="tr-TR" sz="2400" dirty="0" smtClean="0">
                <a:solidFill>
                  <a:schemeClr val="tx2"/>
                </a:solidFill>
              </a:rPr>
              <a:t>EBA </a:t>
            </a:r>
            <a:r>
              <a:rPr lang="tr-TR" sz="2400" dirty="0" err="1" smtClean="0">
                <a:solidFill>
                  <a:schemeClr val="tx2"/>
                </a:solidFill>
              </a:rPr>
              <a:t>Etudyo</a:t>
            </a:r>
            <a:endParaRPr lang="tr-TR" sz="2400" dirty="0" smtClean="0">
              <a:solidFill>
                <a:schemeClr val="tx2"/>
              </a:solidFill>
            </a:endParaRPr>
          </a:p>
          <a:p>
            <a:endParaRPr lang="tr-TR" sz="2400" dirty="0">
              <a:solidFill>
                <a:schemeClr val="tx2"/>
              </a:solidFill>
            </a:endParaRPr>
          </a:p>
          <a:p>
            <a:pPr marL="342900" indent="-342900">
              <a:buFont typeface="Wingdings" pitchFamily="2" charset="2"/>
              <a:buChar char="§"/>
            </a:pPr>
            <a:r>
              <a:rPr lang="tr-TR" sz="2400" dirty="0" smtClean="0">
                <a:solidFill>
                  <a:schemeClr val="tx2"/>
                </a:solidFill>
              </a:rPr>
              <a:t>EBA </a:t>
            </a:r>
            <a:r>
              <a:rPr lang="tr-TR" sz="2400" dirty="0" err="1" smtClean="0">
                <a:solidFill>
                  <a:schemeClr val="tx2"/>
                </a:solidFill>
              </a:rPr>
              <a:t>Xerte</a:t>
            </a:r>
            <a:endParaRPr lang="tr-TR" sz="2400" dirty="0" smtClean="0">
              <a:solidFill>
                <a:schemeClr val="tx2"/>
              </a:solidFill>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730061" y="46117"/>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4103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71458" y="387798"/>
            <a:ext cx="6194837" cy="646331"/>
          </a:xfrm>
          <a:prstGeom prst="rect">
            <a:avLst/>
          </a:prstGeom>
          <a:noFill/>
        </p:spPr>
        <p:txBody>
          <a:bodyPr wrap="none" rtlCol="0">
            <a:spAutoFit/>
          </a:bodyPr>
          <a:lstStyle/>
          <a:p>
            <a:r>
              <a:rPr lang="tr-TR" sz="3600" b="1" dirty="0" smtClean="0"/>
              <a:t>EBA SUNUM UYGULAMASI</a:t>
            </a:r>
            <a:endParaRPr lang="tr-TR" sz="3600" b="1" dirty="0"/>
          </a:p>
        </p:txBody>
      </p:sp>
      <p:sp>
        <p:nvSpPr>
          <p:cNvPr id="3" name="Metin kutusu 2"/>
          <p:cNvSpPr txBox="1"/>
          <p:nvPr/>
        </p:nvSpPr>
        <p:spPr>
          <a:xfrm>
            <a:off x="251520" y="1268760"/>
            <a:ext cx="8034715" cy="2123658"/>
          </a:xfrm>
          <a:prstGeom prst="rect">
            <a:avLst/>
          </a:prstGeom>
          <a:noFill/>
        </p:spPr>
        <p:txBody>
          <a:bodyPr wrap="square" rtlCol="0">
            <a:spAutoFit/>
          </a:bodyPr>
          <a:lstStyle/>
          <a:p>
            <a:pPr algn="just"/>
            <a:r>
              <a:rPr lang="tr-TR" sz="2200" dirty="0" smtClean="0">
                <a:solidFill>
                  <a:schemeClr val="tx2"/>
                </a:solidFill>
              </a:rPr>
              <a:t>	</a:t>
            </a:r>
          </a:p>
          <a:p>
            <a:pPr algn="just"/>
            <a:r>
              <a:rPr lang="tr-TR" sz="2200" dirty="0" smtClean="0">
                <a:solidFill>
                  <a:schemeClr val="tx2"/>
                </a:solidFill>
              </a:rPr>
              <a:t>EBA </a:t>
            </a:r>
            <a:r>
              <a:rPr lang="tr-TR" sz="2200" dirty="0">
                <a:solidFill>
                  <a:schemeClr val="tx2"/>
                </a:solidFill>
              </a:rPr>
              <a:t>Sunum uygulaması, kolay ve dinamik bir şekilde online sunumlar hazırlamanızı sağlar. Etkileyici efektler ve özellikler ile herkese hitap eden sunumları online hazırlayabilir, bulut depolama alanınıza kaydedip sunumlarınıza her yerden ulaşabilirsiniz. Sunumlarınızı PDF olarak kaydedip çevrimdışı olarak her yere taşıyabilirsiniz.</a:t>
            </a:r>
          </a:p>
        </p:txBody>
      </p:sp>
      <p:pic>
        <p:nvPicPr>
          <p:cNvPr id="29698" name="Picture 2" descr="EBA Sun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32656"/>
            <a:ext cx="701472" cy="701473"/>
          </a:xfrm>
          <a:prstGeom prst="rect">
            <a:avLst/>
          </a:prstGeom>
          <a:noFill/>
          <a:extLst>
            <a:ext uri="{909E8E84-426E-40DD-AFC4-6F175D3DCCD1}">
              <a14:hiddenFill xmlns:a14="http://schemas.microsoft.com/office/drawing/2010/main">
                <a:solidFill>
                  <a:srgbClr val="FFFFFF"/>
                </a:solidFill>
              </a14:hiddenFill>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925" y="3392418"/>
            <a:ext cx="8034483" cy="307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702294" y="84362"/>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155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deaLStudi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168" y="548680"/>
            <a:ext cx="701473" cy="701473"/>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473507" y="548680"/>
            <a:ext cx="4399474" cy="646331"/>
          </a:xfrm>
          <a:prstGeom prst="rect">
            <a:avLst/>
          </a:prstGeom>
          <a:noFill/>
        </p:spPr>
        <p:txBody>
          <a:bodyPr wrap="none" rtlCol="0">
            <a:spAutoFit/>
          </a:bodyPr>
          <a:lstStyle/>
          <a:p>
            <a:r>
              <a:rPr lang="tr-TR" sz="3600" b="1" dirty="0" smtClean="0"/>
              <a:t>EBA IDEALSTUDIO</a:t>
            </a:r>
            <a:endParaRPr lang="tr-TR" sz="3600" b="1" dirty="0"/>
          </a:p>
        </p:txBody>
      </p:sp>
      <p:sp>
        <p:nvSpPr>
          <p:cNvPr id="3" name="Metin kutusu 2"/>
          <p:cNvSpPr txBox="1"/>
          <p:nvPr/>
        </p:nvSpPr>
        <p:spPr>
          <a:xfrm>
            <a:off x="251520" y="1268760"/>
            <a:ext cx="8064896" cy="1785104"/>
          </a:xfrm>
          <a:prstGeom prst="rect">
            <a:avLst/>
          </a:prstGeom>
          <a:noFill/>
        </p:spPr>
        <p:txBody>
          <a:bodyPr wrap="square" rtlCol="0">
            <a:spAutoFit/>
          </a:bodyPr>
          <a:lstStyle/>
          <a:p>
            <a:pPr algn="just"/>
            <a:r>
              <a:rPr lang="tr-TR" sz="2200" dirty="0" smtClean="0">
                <a:solidFill>
                  <a:schemeClr val="tx2"/>
                </a:solidFill>
              </a:rPr>
              <a:t>	</a:t>
            </a:r>
          </a:p>
          <a:p>
            <a:pPr algn="just"/>
            <a:r>
              <a:rPr lang="tr-TR" sz="2200" dirty="0" err="1" smtClean="0">
                <a:solidFill>
                  <a:schemeClr val="tx2"/>
                </a:solidFill>
              </a:rPr>
              <a:t>ideaLStudio</a:t>
            </a:r>
            <a:r>
              <a:rPr lang="tr-TR" sz="2200" dirty="0" smtClean="0">
                <a:solidFill>
                  <a:schemeClr val="tx2"/>
                </a:solidFill>
              </a:rPr>
              <a:t> </a:t>
            </a:r>
            <a:r>
              <a:rPr lang="tr-TR" sz="2200" dirty="0">
                <a:solidFill>
                  <a:schemeClr val="tx2"/>
                </a:solidFill>
              </a:rPr>
              <a:t>öğretmenlerimizin e-öğrenme içerikleri hazırlayabilmesi için seçtiğimiz bir içerik geliştirme aracıdır. </a:t>
            </a:r>
            <a:r>
              <a:rPr lang="tr-TR" sz="2200" dirty="0" err="1">
                <a:solidFill>
                  <a:schemeClr val="tx2"/>
                </a:solidFill>
              </a:rPr>
              <a:t>ideaLStudio</a:t>
            </a:r>
            <a:r>
              <a:rPr lang="tr-TR" sz="2200" dirty="0">
                <a:solidFill>
                  <a:schemeClr val="tx2"/>
                </a:solidFill>
              </a:rPr>
              <a:t> e-öğrenme içeriklerinin hızlı, kolay ve yüksek kalitede hazırlanmasına imkân veren Web tabanlı bir içerik oluşturma aracıdır. </a:t>
            </a: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812" y="3087395"/>
            <a:ext cx="5102252" cy="3154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5379614" y="3645024"/>
            <a:ext cx="2792786" cy="1785104"/>
          </a:xfrm>
          <a:prstGeom prst="rect">
            <a:avLst/>
          </a:prstGeom>
          <a:noFill/>
        </p:spPr>
        <p:txBody>
          <a:bodyPr wrap="square" rtlCol="0">
            <a:spAutoFit/>
          </a:bodyPr>
          <a:lstStyle/>
          <a:p>
            <a:r>
              <a:rPr lang="tr-TR" sz="2200" dirty="0" err="1">
                <a:solidFill>
                  <a:schemeClr val="tx2"/>
                </a:solidFill>
              </a:rPr>
              <a:t>ideaLStudio’yu</a:t>
            </a:r>
            <a:r>
              <a:rPr lang="tr-TR" sz="2200" dirty="0">
                <a:solidFill>
                  <a:schemeClr val="tx2"/>
                </a:solidFill>
              </a:rPr>
              <a:t> kullanmak için temel bilgisayar becerilerine sahip olmak yeterlidir.</a:t>
            </a:r>
          </a:p>
          <a:p>
            <a:endParaRPr lang="tr-TR" sz="2200"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04248" y="207060"/>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8892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tudy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168" y="548680"/>
            <a:ext cx="701473" cy="701473"/>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473507" y="548680"/>
            <a:ext cx="3194016" cy="646331"/>
          </a:xfrm>
          <a:prstGeom prst="rect">
            <a:avLst/>
          </a:prstGeom>
          <a:noFill/>
        </p:spPr>
        <p:txBody>
          <a:bodyPr wrap="none" rtlCol="0">
            <a:spAutoFit/>
          </a:bodyPr>
          <a:lstStyle/>
          <a:p>
            <a:r>
              <a:rPr lang="tr-TR" sz="3600" b="1" dirty="0" smtClean="0"/>
              <a:t>EBA ETUDYO</a:t>
            </a:r>
            <a:endParaRPr lang="tr-TR" sz="3600" b="1" dirty="0"/>
          </a:p>
        </p:txBody>
      </p:sp>
      <p:sp>
        <p:nvSpPr>
          <p:cNvPr id="3" name="Metin kutusu 2"/>
          <p:cNvSpPr txBox="1"/>
          <p:nvPr/>
        </p:nvSpPr>
        <p:spPr>
          <a:xfrm>
            <a:off x="251520" y="1268760"/>
            <a:ext cx="7992888" cy="1785104"/>
          </a:xfrm>
          <a:prstGeom prst="rect">
            <a:avLst/>
          </a:prstGeom>
          <a:noFill/>
        </p:spPr>
        <p:txBody>
          <a:bodyPr wrap="square" rtlCol="0">
            <a:spAutoFit/>
          </a:bodyPr>
          <a:lstStyle/>
          <a:p>
            <a:pPr algn="just"/>
            <a:r>
              <a:rPr lang="tr-TR" sz="2200" dirty="0" smtClean="0">
                <a:solidFill>
                  <a:schemeClr val="tx2"/>
                </a:solidFill>
              </a:rPr>
              <a:t>	</a:t>
            </a:r>
          </a:p>
          <a:p>
            <a:pPr algn="just"/>
            <a:r>
              <a:rPr lang="tr-TR" sz="2200" dirty="0" err="1" smtClean="0">
                <a:solidFill>
                  <a:schemeClr val="tx2"/>
                </a:solidFill>
              </a:rPr>
              <a:t>Etudyo</a:t>
            </a:r>
            <a:r>
              <a:rPr lang="tr-TR" sz="2200" dirty="0" smtClean="0">
                <a:solidFill>
                  <a:schemeClr val="tx2"/>
                </a:solidFill>
              </a:rPr>
              <a:t> </a:t>
            </a:r>
            <a:r>
              <a:rPr lang="tr-TR" sz="2200" dirty="0">
                <a:solidFill>
                  <a:schemeClr val="tx2"/>
                </a:solidFill>
              </a:rPr>
              <a:t>bir e-içerik geliştirme platformudur. Derslerinizi zenginleştirmek için bu platformu kullanarak kendi e-içeriklerinizi kolayca üretebilirsiniz. İçinde zengin imaj, video ve etkileşim gibi öğelerin bulunduğu geniş kütüphaneden faydalanabilirsiniz. </a:t>
            </a: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6" y="3356992"/>
            <a:ext cx="4536504" cy="2817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4667523" y="3600306"/>
            <a:ext cx="4476477" cy="1446550"/>
          </a:xfrm>
          <a:prstGeom prst="rect">
            <a:avLst/>
          </a:prstGeom>
          <a:noFill/>
        </p:spPr>
        <p:txBody>
          <a:bodyPr wrap="square" rtlCol="0">
            <a:spAutoFit/>
          </a:bodyPr>
          <a:lstStyle/>
          <a:p>
            <a:r>
              <a:rPr lang="tr-TR" sz="2200" dirty="0">
                <a:solidFill>
                  <a:schemeClr val="tx2"/>
                </a:solidFill>
              </a:rPr>
              <a:t>E-içeriklerinizi paylaşabilir ve paylaşılan diğer e-içeriklere de ulaşabilirsiniz.</a:t>
            </a:r>
          </a:p>
          <a:p>
            <a:endParaRPr lang="tr-TR" sz="2200"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372200" y="195835"/>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1152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Xer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168" y="548680"/>
            <a:ext cx="701474" cy="701474"/>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473507" y="548680"/>
            <a:ext cx="2809295" cy="646331"/>
          </a:xfrm>
          <a:prstGeom prst="rect">
            <a:avLst/>
          </a:prstGeom>
          <a:noFill/>
        </p:spPr>
        <p:txBody>
          <a:bodyPr wrap="none" rtlCol="0">
            <a:spAutoFit/>
          </a:bodyPr>
          <a:lstStyle/>
          <a:p>
            <a:r>
              <a:rPr lang="tr-TR" sz="3600" b="1" dirty="0" smtClean="0"/>
              <a:t>EBA XERTE</a:t>
            </a:r>
            <a:endParaRPr lang="tr-TR" sz="3600" b="1" dirty="0"/>
          </a:p>
        </p:txBody>
      </p:sp>
      <p:sp>
        <p:nvSpPr>
          <p:cNvPr id="3" name="Metin kutusu 2"/>
          <p:cNvSpPr txBox="1"/>
          <p:nvPr/>
        </p:nvSpPr>
        <p:spPr>
          <a:xfrm>
            <a:off x="251520" y="1268760"/>
            <a:ext cx="8640960" cy="1107996"/>
          </a:xfrm>
          <a:prstGeom prst="rect">
            <a:avLst/>
          </a:prstGeom>
          <a:noFill/>
        </p:spPr>
        <p:txBody>
          <a:bodyPr wrap="square" rtlCol="0">
            <a:spAutoFit/>
          </a:bodyPr>
          <a:lstStyle/>
          <a:p>
            <a:pPr algn="just"/>
            <a:r>
              <a:rPr lang="tr-TR" sz="2200" dirty="0" smtClean="0">
                <a:solidFill>
                  <a:schemeClr val="tx2"/>
                </a:solidFill>
              </a:rPr>
              <a:t>	</a:t>
            </a:r>
          </a:p>
          <a:p>
            <a:pPr algn="just"/>
            <a:r>
              <a:rPr lang="tr-TR" sz="2200" dirty="0" err="1" smtClean="0">
                <a:solidFill>
                  <a:schemeClr val="tx2"/>
                </a:solidFill>
              </a:rPr>
              <a:t>Xerte</a:t>
            </a:r>
            <a:r>
              <a:rPr lang="tr-TR" sz="2200" dirty="0" smtClean="0">
                <a:solidFill>
                  <a:schemeClr val="tx2"/>
                </a:solidFill>
              </a:rPr>
              <a:t> </a:t>
            </a:r>
            <a:r>
              <a:rPr lang="tr-TR" sz="2200" dirty="0">
                <a:solidFill>
                  <a:schemeClr val="tx2"/>
                </a:solidFill>
              </a:rPr>
              <a:t>Çevrimiçi İçerik Geliştirme Editörü ile herkes hızlı ve kolay bir şekilde web tabanlı interaktif öğrenme materyalleri oluşturabilmektedir. </a:t>
            </a: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8" y="2564904"/>
            <a:ext cx="5044876" cy="3274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5148064" y="2780928"/>
            <a:ext cx="3084695" cy="3139321"/>
          </a:xfrm>
          <a:prstGeom prst="rect">
            <a:avLst/>
          </a:prstGeom>
          <a:noFill/>
        </p:spPr>
        <p:txBody>
          <a:bodyPr wrap="square" rtlCol="0">
            <a:spAutoFit/>
          </a:bodyPr>
          <a:lstStyle/>
          <a:p>
            <a:r>
              <a:rPr lang="tr-TR" sz="2200" dirty="0">
                <a:solidFill>
                  <a:schemeClr val="tx2"/>
                </a:solidFill>
              </a:rPr>
              <a:t>Oluşturulan içerikler HTML5 uyumlu tüm cihazlarda çalışabilmekte ve duyarlı şablonları ile içerik hem küçük ekranlara hem de büyük ekranlı bilgisayarlara uyumlu hale gelmektedir.</a:t>
            </a:r>
          </a:p>
          <a:p>
            <a:endParaRPr lang="tr-TR" sz="2200"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88224" y="362954"/>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0556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131840" y="297522"/>
            <a:ext cx="2182585" cy="646331"/>
          </a:xfrm>
          <a:prstGeom prst="rect">
            <a:avLst/>
          </a:prstGeom>
          <a:noFill/>
        </p:spPr>
        <p:txBody>
          <a:bodyPr wrap="none" rtlCol="0">
            <a:spAutoFit/>
          </a:bodyPr>
          <a:lstStyle/>
          <a:p>
            <a:r>
              <a:rPr lang="tr-TR" sz="3600" b="1" dirty="0" smtClean="0"/>
              <a:t>KODLAMA</a:t>
            </a:r>
            <a:endParaRPr lang="tr-TR" sz="36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36912"/>
            <a:ext cx="5652120" cy="3162543"/>
          </a:xfrm>
          <a:prstGeom prst="rect">
            <a:avLst/>
          </a:prstGeom>
        </p:spPr>
      </p:pic>
      <p:sp>
        <p:nvSpPr>
          <p:cNvPr id="5" name="Metin kutusu 4"/>
          <p:cNvSpPr txBox="1"/>
          <p:nvPr/>
        </p:nvSpPr>
        <p:spPr>
          <a:xfrm>
            <a:off x="-1" y="1268760"/>
            <a:ext cx="8255639" cy="1077218"/>
          </a:xfrm>
          <a:prstGeom prst="rect">
            <a:avLst/>
          </a:prstGeom>
          <a:noFill/>
        </p:spPr>
        <p:txBody>
          <a:bodyPr wrap="square" rtlCol="0">
            <a:spAutoFit/>
          </a:bodyPr>
          <a:lstStyle/>
          <a:p>
            <a:r>
              <a:rPr lang="tr-TR" sz="1600" dirty="0" smtClean="0"/>
              <a:t>	Dijital </a:t>
            </a:r>
            <a:r>
              <a:rPr lang="tr-TR" sz="1600" dirty="0"/>
              <a:t>kültürün ortak dili olan kodlama, bilişim okur-yazarlığının temellerinden biridir. Kodlama eğitimi, 21. yüzyıl becerileri ile donatılmış, teknolojiyi daha etkin kullanabilen, problem çözme ve ürün geliştirme yeteneklerine sahip bireylerin eğitiminde artık önemli bir yere sahiptir. Öğrencilerin kendi geleceklerini planlamaları için imkânlar sunar.</a:t>
            </a:r>
          </a:p>
        </p:txBody>
      </p:sp>
      <p:sp>
        <p:nvSpPr>
          <p:cNvPr id="6" name="Metin kutusu 5"/>
          <p:cNvSpPr txBox="1"/>
          <p:nvPr/>
        </p:nvSpPr>
        <p:spPr>
          <a:xfrm>
            <a:off x="5759532" y="2636912"/>
            <a:ext cx="2609837" cy="2123658"/>
          </a:xfrm>
          <a:prstGeom prst="rect">
            <a:avLst/>
          </a:prstGeom>
          <a:noFill/>
        </p:spPr>
        <p:txBody>
          <a:bodyPr wrap="square" rtlCol="0">
            <a:spAutoFit/>
          </a:bodyPr>
          <a:lstStyle/>
          <a:p>
            <a:r>
              <a:rPr lang="tr-TR" sz="2200" dirty="0"/>
              <a:t>Okuma, yazma, problem çözme gibi eğitimin hedeflediği temel becerilere 21. yüzyılda bir yenisi eklendi:</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11104" y="95603"/>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896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0" y="871845"/>
            <a:ext cx="3784600" cy="2133600"/>
          </a:xfrm>
          <a:prstGeom prst="rect">
            <a:avLst/>
          </a:prstGeom>
        </p:spPr>
      </p:pic>
      <p:sp>
        <p:nvSpPr>
          <p:cNvPr id="2" name="Metin kutusu 1"/>
          <p:cNvSpPr txBox="1"/>
          <p:nvPr/>
        </p:nvSpPr>
        <p:spPr>
          <a:xfrm>
            <a:off x="251520" y="548680"/>
            <a:ext cx="3228769" cy="646331"/>
          </a:xfrm>
          <a:prstGeom prst="rect">
            <a:avLst/>
          </a:prstGeom>
          <a:noFill/>
        </p:spPr>
        <p:txBody>
          <a:bodyPr wrap="none" rtlCol="0">
            <a:spAutoFit/>
          </a:bodyPr>
          <a:lstStyle/>
          <a:p>
            <a:r>
              <a:rPr lang="tr-TR" sz="3600" b="1" dirty="0"/>
              <a:t>EBA’YA GİRİŞ</a:t>
            </a:r>
            <a:endParaRPr lang="tr-TR" sz="3600" dirty="0"/>
          </a:p>
        </p:txBody>
      </p:sp>
      <p:sp>
        <p:nvSpPr>
          <p:cNvPr id="10" name="Metin kutusu 9"/>
          <p:cNvSpPr txBox="1"/>
          <p:nvPr/>
        </p:nvSpPr>
        <p:spPr>
          <a:xfrm>
            <a:off x="3552297" y="2204864"/>
            <a:ext cx="4836128" cy="2585323"/>
          </a:xfrm>
          <a:prstGeom prst="rect">
            <a:avLst/>
          </a:prstGeom>
          <a:noFill/>
        </p:spPr>
        <p:txBody>
          <a:bodyPr wrap="square" rtlCol="0">
            <a:spAutoFit/>
          </a:bodyPr>
          <a:lstStyle/>
          <a:p>
            <a:pPr marL="457200" indent="-457200">
              <a:buFont typeface="Wingdings" pitchFamily="2" charset="2"/>
              <a:buChar char="§"/>
            </a:pPr>
            <a:r>
              <a:rPr lang="tr-TR" sz="2700" dirty="0" smtClean="0">
                <a:solidFill>
                  <a:schemeClr val="tx2"/>
                </a:solidFill>
              </a:rPr>
              <a:t>EBA ana sayfasındaki </a:t>
            </a:r>
            <a:r>
              <a:rPr lang="tr-TR" sz="2700" dirty="0" err="1" smtClean="0">
                <a:solidFill>
                  <a:schemeClr val="tx2"/>
                </a:solidFill>
              </a:rPr>
              <a:t>giriş’e</a:t>
            </a:r>
            <a:r>
              <a:rPr lang="tr-TR" sz="2700" dirty="0" smtClean="0">
                <a:solidFill>
                  <a:schemeClr val="tx2"/>
                </a:solidFill>
              </a:rPr>
              <a:t> tıklayarak aşağıdaki ekrana ulaşılır, bu ekrandan öğretmenler ‘E-</a:t>
            </a:r>
            <a:r>
              <a:rPr lang="tr-TR" sz="2700" dirty="0" err="1" smtClean="0">
                <a:solidFill>
                  <a:schemeClr val="tx2"/>
                </a:solidFill>
              </a:rPr>
              <a:t>Mebbis</a:t>
            </a:r>
            <a:r>
              <a:rPr lang="tr-TR" sz="2700" dirty="0" smtClean="0">
                <a:solidFill>
                  <a:schemeClr val="tx2"/>
                </a:solidFill>
              </a:rPr>
              <a:t> Bilgileri ile Giriş’ seçilerek sisteme giriş yapabilir.</a:t>
            </a:r>
            <a:endParaRPr lang="tr-TR" sz="2700" dirty="0">
              <a:solidFill>
                <a:schemeClr val="tx2"/>
              </a:solidFill>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780928"/>
            <a:ext cx="3364207" cy="3364207"/>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16216" y="129876"/>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191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031591" y="251918"/>
            <a:ext cx="3045321" cy="646331"/>
          </a:xfrm>
          <a:prstGeom prst="rect">
            <a:avLst/>
          </a:prstGeom>
          <a:noFill/>
        </p:spPr>
        <p:txBody>
          <a:bodyPr wrap="none" rtlCol="0">
            <a:spAutoFit/>
          </a:bodyPr>
          <a:lstStyle/>
          <a:p>
            <a:r>
              <a:rPr lang="tr-TR" sz="3600" b="1" dirty="0" smtClean="0"/>
              <a:t>EBA KODLAMA</a:t>
            </a:r>
            <a:endParaRPr lang="tr-TR" sz="3600" dirty="0"/>
          </a:p>
        </p:txBody>
      </p:sp>
      <p:sp>
        <p:nvSpPr>
          <p:cNvPr id="5" name="Metin kutusu 4"/>
          <p:cNvSpPr txBox="1"/>
          <p:nvPr/>
        </p:nvSpPr>
        <p:spPr>
          <a:xfrm>
            <a:off x="325914" y="1556792"/>
            <a:ext cx="7995599" cy="2554545"/>
          </a:xfrm>
          <a:prstGeom prst="rect">
            <a:avLst/>
          </a:prstGeom>
          <a:noFill/>
        </p:spPr>
        <p:txBody>
          <a:bodyPr wrap="square" rtlCol="0">
            <a:spAutoFit/>
          </a:bodyPr>
          <a:lstStyle/>
          <a:p>
            <a:r>
              <a:rPr lang="tr-TR" sz="2000" dirty="0" smtClean="0">
                <a:solidFill>
                  <a:srgbClr val="737475"/>
                </a:solidFill>
              </a:rPr>
              <a:t>	</a:t>
            </a:r>
            <a:r>
              <a:rPr lang="tr-TR" sz="2000" dirty="0"/>
              <a:t> Kısaca kodlama; bilgisayarlara, adım adım verilen talimatları izlemelerinin ve onların tam olarak ne yapmaları gerektiğinin söylenmesidir</a:t>
            </a:r>
            <a:r>
              <a:rPr lang="tr-TR" sz="2000" dirty="0" smtClean="0"/>
              <a:t>.</a:t>
            </a:r>
          </a:p>
          <a:p>
            <a:r>
              <a:rPr lang="tr-TR" sz="2000" dirty="0" smtClean="0"/>
              <a:t>	Verilen</a:t>
            </a:r>
            <a:r>
              <a:rPr lang="tr-TR" sz="2000" dirty="0"/>
              <a:t>, istenen ve çözüm aşamalarından oluşan temel kodlama mantığı giderek günlük hayatın önemli bir parçası haline </a:t>
            </a:r>
            <a:r>
              <a:rPr lang="tr-TR" sz="2000" dirty="0" smtClean="0"/>
              <a:t>gelmektedir. Dolayısıyla</a:t>
            </a:r>
            <a:r>
              <a:rPr lang="tr-TR" sz="2000" dirty="0"/>
              <a:t>, bu becerinin küçük yaşlardan itibaren </a:t>
            </a:r>
            <a:r>
              <a:rPr lang="tr-TR" sz="2000" dirty="0" smtClean="0"/>
              <a:t>çocuklarımıza verilmesi </a:t>
            </a:r>
            <a:r>
              <a:rPr lang="tr-TR" sz="2000" dirty="0"/>
              <a:t>gerektiği inancındayız. </a:t>
            </a:r>
            <a:endParaRPr lang="tr-TR" sz="2000" dirty="0" smtClean="0"/>
          </a:p>
          <a:p>
            <a:r>
              <a:rPr lang="tr-TR" sz="2000" dirty="0" smtClean="0"/>
              <a:t>	Bu </a:t>
            </a:r>
            <a:r>
              <a:rPr lang="tr-TR" sz="2000" dirty="0"/>
              <a:t>inanç doğrultusunda FATİH Projesi kapsamında öğrencilerin kodlamayı öğrenmelerini destekliyoruz.</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325" y="4581128"/>
            <a:ext cx="2390775" cy="90353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365104"/>
            <a:ext cx="2600688" cy="1676634"/>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4293873"/>
            <a:ext cx="2238687" cy="1190791"/>
          </a:xfrm>
          <a:prstGeom prst="rect">
            <a:avLst/>
          </a:prstGeom>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643856" y="218319"/>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0276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34216" y="548680"/>
            <a:ext cx="3484672" cy="646331"/>
          </a:xfrm>
          <a:prstGeom prst="rect">
            <a:avLst/>
          </a:prstGeom>
          <a:noFill/>
        </p:spPr>
        <p:txBody>
          <a:bodyPr wrap="none" rtlCol="0">
            <a:spAutoFit/>
          </a:bodyPr>
          <a:lstStyle/>
          <a:p>
            <a:r>
              <a:rPr lang="tr-TR" sz="3600" b="1" dirty="0" smtClean="0"/>
              <a:t>SORU - CEVAP</a:t>
            </a:r>
            <a:endParaRPr lang="tr-TR" sz="3600" dirty="0"/>
          </a:p>
        </p:txBody>
      </p:sp>
      <p:pic>
        <p:nvPicPr>
          <p:cNvPr id="33794" name="Picture 2" descr="http://3.bp.blogspot.com/-9rq31CLGC8g/VTbpI3buVAI/AAAAAAAAFnk/MMmvXU4E9lM/s320/seo-soru-cev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6329" y="2127694"/>
            <a:ext cx="3551341" cy="3101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968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3528" y="260648"/>
            <a:ext cx="7886700" cy="560231"/>
          </a:xfrm>
        </p:spPr>
        <p:txBody>
          <a:bodyPr>
            <a:normAutofit fontScale="90000"/>
          </a:bodyPr>
          <a:lstStyle/>
          <a:p>
            <a:r>
              <a:rPr lang="tr-TR" b="1" dirty="0" smtClean="0"/>
              <a:t/>
            </a:r>
            <a:br>
              <a:rPr lang="tr-TR" b="1" dirty="0" smtClean="0"/>
            </a:br>
            <a:r>
              <a:rPr lang="tr-TR" sz="3600" b="1" dirty="0" err="1" smtClean="0"/>
              <a:t>EBA’ya</a:t>
            </a:r>
            <a:r>
              <a:rPr lang="tr-TR" sz="3600" b="1" dirty="0" smtClean="0"/>
              <a:t> </a:t>
            </a:r>
            <a:r>
              <a:rPr lang="tr-TR" sz="3600" b="1" dirty="0"/>
              <a:t>Giriş </a:t>
            </a:r>
            <a:r>
              <a:rPr lang="tr-TR" b="1" dirty="0"/>
              <a:t>:</a:t>
            </a:r>
            <a:r>
              <a:rPr lang="tr-TR" dirty="0"/>
              <a:t/>
            </a:r>
            <a:br>
              <a:rPr lang="tr-TR" dirty="0"/>
            </a:br>
            <a:endParaRPr lang="tr-TR" dirty="0"/>
          </a:p>
        </p:txBody>
      </p:sp>
      <p:pic>
        <p:nvPicPr>
          <p:cNvPr id="7" name="İçerik Yer Tutucusu 6"/>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35496" y="1268760"/>
            <a:ext cx="2150569" cy="2754438"/>
          </a:xfrm>
          <a:prstGeom prst="rect">
            <a:avLst/>
          </a:prstGeom>
        </p:spPr>
      </p:pic>
      <p:sp>
        <p:nvSpPr>
          <p:cNvPr id="6" name="Metin kutusu 5"/>
          <p:cNvSpPr txBox="1"/>
          <p:nvPr/>
        </p:nvSpPr>
        <p:spPr>
          <a:xfrm>
            <a:off x="3409681" y="260648"/>
            <a:ext cx="5734319" cy="523220"/>
          </a:xfrm>
          <a:prstGeom prst="rect">
            <a:avLst/>
          </a:prstGeom>
          <a:noFill/>
        </p:spPr>
        <p:txBody>
          <a:bodyPr wrap="square" rtlCol="0">
            <a:spAutoFit/>
          </a:bodyPr>
          <a:lstStyle/>
          <a:p>
            <a:r>
              <a:rPr lang="tr-TR" sz="2800" b="1" dirty="0"/>
              <a:t>Öğretmen Girişi:</a:t>
            </a:r>
          </a:p>
        </p:txBody>
      </p:sp>
      <p:sp>
        <p:nvSpPr>
          <p:cNvPr id="8" name="Metin kutusu 7"/>
          <p:cNvSpPr txBox="1"/>
          <p:nvPr/>
        </p:nvSpPr>
        <p:spPr>
          <a:xfrm>
            <a:off x="2186066" y="1053018"/>
            <a:ext cx="6100170" cy="3477875"/>
          </a:xfrm>
          <a:prstGeom prst="rect">
            <a:avLst/>
          </a:prstGeom>
          <a:noFill/>
        </p:spPr>
        <p:txBody>
          <a:bodyPr wrap="square" rtlCol="0">
            <a:spAutoFit/>
          </a:bodyPr>
          <a:lstStyle/>
          <a:p>
            <a:r>
              <a:rPr lang="tr-TR" sz="2200" dirty="0" smtClean="0">
                <a:solidFill>
                  <a:prstClr val="black"/>
                </a:solidFill>
              </a:rPr>
              <a:t>	</a:t>
            </a:r>
            <a:r>
              <a:rPr lang="tr-TR" sz="2200" dirty="0" smtClean="0"/>
              <a:t>Öğretmenler </a:t>
            </a:r>
            <a:r>
              <a:rPr lang="tr-TR" sz="2200" dirty="0" err="1"/>
              <a:t>eba</a:t>
            </a:r>
            <a:r>
              <a:rPr lang="tr-TR" sz="2200" dirty="0"/>
              <a:t> girişi için </a:t>
            </a:r>
            <a:r>
              <a:rPr lang="tr-TR" sz="2200" dirty="0" err="1"/>
              <a:t>mebbis</a:t>
            </a:r>
            <a:r>
              <a:rPr lang="tr-TR" sz="2200" dirty="0"/>
              <a:t> giriş bilgilerini kullanabilirler. Eğer </a:t>
            </a:r>
            <a:r>
              <a:rPr lang="tr-TR" sz="2200" dirty="0" err="1"/>
              <a:t>mebbis</a:t>
            </a:r>
            <a:r>
              <a:rPr lang="tr-TR" sz="2200" dirty="0"/>
              <a:t> şifrenizi bilmiyorsanız kurum yöneticisinden </a:t>
            </a:r>
            <a:r>
              <a:rPr lang="tr-TR" sz="2200" dirty="0" smtClean="0"/>
              <a:t>isteyebilirsiniz. Ücretli Öğretmenlerde </a:t>
            </a:r>
            <a:r>
              <a:rPr lang="tr-TR" sz="2200" dirty="0"/>
              <a:t>kişisel e-okul şifreleri ile aynı ekran üzerinden (</a:t>
            </a:r>
            <a:r>
              <a:rPr lang="tr-TR" sz="2200" dirty="0" err="1"/>
              <a:t>Mebbis</a:t>
            </a:r>
            <a:r>
              <a:rPr lang="tr-TR" sz="2200" dirty="0"/>
              <a:t> Bilgileri İle </a:t>
            </a:r>
            <a:r>
              <a:rPr lang="tr-TR" sz="2200" dirty="0" smtClean="0"/>
              <a:t>Giriş Linkinden</a:t>
            </a:r>
            <a:r>
              <a:rPr lang="tr-TR" sz="2200" dirty="0"/>
              <a:t>) </a:t>
            </a:r>
            <a:r>
              <a:rPr lang="tr-TR" sz="2200" dirty="0" smtClean="0"/>
              <a:t>yapabilirler. Artık </a:t>
            </a:r>
            <a:r>
              <a:rPr lang="tr-TR" sz="2200" dirty="0" err="1"/>
              <a:t>EBA’yı</a:t>
            </a:r>
            <a:r>
              <a:rPr lang="tr-TR" sz="2200" dirty="0"/>
              <a:t> </a:t>
            </a:r>
            <a:r>
              <a:rPr lang="tr-TR" sz="2200" dirty="0" smtClean="0"/>
              <a:t>mobil telefonlardan </a:t>
            </a:r>
            <a:r>
              <a:rPr lang="tr-TR" sz="2200" dirty="0"/>
              <a:t>da giriş yaparak kullanabilirsiniz. Mobil telefon ile </a:t>
            </a:r>
            <a:r>
              <a:rPr lang="tr-TR" sz="2200" b="1" dirty="0"/>
              <a:t>EBA KOD </a:t>
            </a:r>
            <a:r>
              <a:rPr lang="tr-TR" sz="2200" dirty="0"/>
              <a:t>oluşturup bu kodla şifre girmeden </a:t>
            </a:r>
            <a:r>
              <a:rPr lang="tr-TR" sz="2200" dirty="0" smtClean="0"/>
              <a:t>etkileşimli tahtadan </a:t>
            </a:r>
            <a:r>
              <a:rPr lang="tr-TR" sz="2200" dirty="0" err="1"/>
              <a:t>EBA’ya</a:t>
            </a:r>
            <a:r>
              <a:rPr lang="tr-TR" sz="2200" dirty="0"/>
              <a:t> </a:t>
            </a:r>
            <a:r>
              <a:rPr lang="tr-TR" sz="2200" dirty="0" smtClean="0"/>
              <a:t>giriş yapabilirsiniz</a:t>
            </a:r>
            <a:r>
              <a:rPr lang="tr-TR" sz="2200" dirty="0"/>
              <a:t>.</a:t>
            </a:r>
          </a:p>
          <a:p>
            <a:endParaRPr lang="tr-TR" sz="2200" dirty="0"/>
          </a:p>
        </p:txBody>
      </p:sp>
      <p:pic>
        <p:nvPicPr>
          <p:cNvPr id="10" name="Resim 9"/>
          <p:cNvPicPr/>
          <p:nvPr/>
        </p:nvPicPr>
        <p:blipFill>
          <a:blip r:embed="rId4">
            <a:extLst>
              <a:ext uri="{28A0092B-C50C-407E-A947-70E740481C1C}">
                <a14:useLocalDpi xmlns:a14="http://schemas.microsoft.com/office/drawing/2010/main" val="0"/>
              </a:ext>
            </a:extLst>
          </a:blip>
          <a:stretch>
            <a:fillRect/>
          </a:stretch>
        </p:blipFill>
        <p:spPr>
          <a:xfrm>
            <a:off x="6684609" y="4728946"/>
            <a:ext cx="2423894" cy="1915883"/>
          </a:xfrm>
          <a:prstGeom prst="rect">
            <a:avLst/>
          </a:prstGeom>
        </p:spPr>
      </p:pic>
      <p:sp>
        <p:nvSpPr>
          <p:cNvPr id="9" name="Metin kutusu 8"/>
          <p:cNvSpPr txBox="1"/>
          <p:nvPr/>
        </p:nvSpPr>
        <p:spPr>
          <a:xfrm>
            <a:off x="-36512" y="4706208"/>
            <a:ext cx="6756618" cy="2154436"/>
          </a:xfrm>
          <a:prstGeom prst="rect">
            <a:avLst/>
          </a:prstGeom>
          <a:noFill/>
        </p:spPr>
        <p:txBody>
          <a:bodyPr wrap="square" rtlCol="0">
            <a:spAutoFit/>
          </a:bodyPr>
          <a:lstStyle/>
          <a:p>
            <a:r>
              <a:rPr lang="tr-TR" sz="2400" dirty="0" smtClean="0">
                <a:solidFill>
                  <a:prstClr val="black"/>
                </a:solidFill>
              </a:rPr>
              <a:t>	</a:t>
            </a:r>
            <a:r>
              <a:rPr lang="tr-TR" sz="2400" dirty="0" smtClean="0"/>
              <a:t>Yeni </a:t>
            </a:r>
            <a:r>
              <a:rPr lang="tr-TR" sz="2400" dirty="0"/>
              <a:t>eklenen </a:t>
            </a:r>
            <a:r>
              <a:rPr lang="tr-TR" sz="2400" b="1" dirty="0"/>
              <a:t>EBAKOD</a:t>
            </a:r>
            <a:r>
              <a:rPr lang="tr-TR" sz="2400" dirty="0"/>
              <a:t> ile </a:t>
            </a:r>
            <a:r>
              <a:rPr lang="tr-TR" sz="2400" dirty="0" err="1"/>
              <a:t>mebbis</a:t>
            </a:r>
            <a:r>
              <a:rPr lang="tr-TR" sz="2400" dirty="0"/>
              <a:t> bilgilerinizi kimse görmeden sisteme giriş yapabilirsiniz. </a:t>
            </a:r>
            <a:r>
              <a:rPr lang="tr-TR" sz="2400" b="1" dirty="0"/>
              <a:t>EBAKOD </a:t>
            </a:r>
            <a:r>
              <a:rPr lang="tr-TR" sz="2400" dirty="0"/>
              <a:t>ile </a:t>
            </a:r>
            <a:r>
              <a:rPr lang="tr-TR" sz="2400" dirty="0" err="1"/>
              <a:t>mebbis</a:t>
            </a:r>
            <a:r>
              <a:rPr lang="tr-TR" sz="2400" dirty="0"/>
              <a:t> bilgilerinin korunması amaçlanmaktadır. Belirli bir süre için geçerli </a:t>
            </a:r>
            <a:r>
              <a:rPr lang="tr-TR" sz="2400" b="1" dirty="0"/>
              <a:t>EBAKOD </a:t>
            </a:r>
            <a:r>
              <a:rPr lang="tr-TR" sz="2400" dirty="0"/>
              <a:t>anahtarı ile EBA sistemine güvenli bir giriş gerçekleştirebilirsiniz</a:t>
            </a:r>
            <a:r>
              <a:rPr lang="tr-TR" sz="2400" dirty="0">
                <a:solidFill>
                  <a:prstClr val="black"/>
                </a:solidFill>
              </a:rPr>
              <a:t>. </a:t>
            </a:r>
          </a:p>
          <a:p>
            <a:endParaRPr lang="tr-TR" sz="1400" dirty="0">
              <a:solidFill>
                <a:prstClr val="black"/>
              </a:solidFill>
            </a:endParaRPr>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047002" y="73938"/>
            <a:ext cx="1374333" cy="89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091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749003"/>
            <a:ext cx="7886700" cy="415344"/>
          </a:xfrm>
        </p:spPr>
        <p:txBody>
          <a:bodyPr>
            <a:normAutofit fontScale="92500" lnSpcReduction="10000"/>
          </a:bodyPr>
          <a:lstStyle/>
          <a:p>
            <a:r>
              <a:rPr lang="tr-TR" sz="2400" b="1" dirty="0" err="1"/>
              <a:t>EBA’ya</a:t>
            </a:r>
            <a:r>
              <a:rPr lang="tr-TR" sz="2400" b="1" dirty="0"/>
              <a:t> Öğrenci Girişi:</a:t>
            </a:r>
          </a:p>
          <a:p>
            <a:endParaRPr lang="tr-TR" dirty="0"/>
          </a:p>
        </p:txBody>
      </p:sp>
      <p:pic>
        <p:nvPicPr>
          <p:cNvPr id="4" name="Resim 3"/>
          <p:cNvPicPr/>
          <p:nvPr/>
        </p:nvPicPr>
        <p:blipFill rotWithShape="1">
          <a:blip r:embed="rId2">
            <a:extLst>
              <a:ext uri="{28A0092B-C50C-407E-A947-70E740481C1C}">
                <a14:useLocalDpi xmlns:a14="http://schemas.microsoft.com/office/drawing/2010/main" val="0"/>
              </a:ext>
            </a:extLst>
          </a:blip>
          <a:srcRect t="6000" r="6070" b="7750"/>
          <a:stretch/>
        </p:blipFill>
        <p:spPr bwMode="auto">
          <a:xfrm>
            <a:off x="511934" y="1556792"/>
            <a:ext cx="3319819" cy="3888432"/>
          </a:xfrm>
          <a:prstGeom prst="rect">
            <a:avLst/>
          </a:prstGeom>
          <a:ln>
            <a:noFill/>
          </a:ln>
          <a:extLst>
            <a:ext uri="{53640926-AAD7-44D8-BBD7-CCE9431645EC}">
              <a14:shadowObscured xmlns:a14="http://schemas.microsoft.com/office/drawing/2010/main"/>
            </a:ext>
          </a:extLst>
        </p:spPr>
      </p:pic>
      <p:sp>
        <p:nvSpPr>
          <p:cNvPr id="5" name="Metin kutusu 4"/>
          <p:cNvSpPr txBox="1"/>
          <p:nvPr/>
        </p:nvSpPr>
        <p:spPr>
          <a:xfrm>
            <a:off x="4019947" y="2204864"/>
            <a:ext cx="4152453" cy="2677656"/>
          </a:xfrm>
          <a:prstGeom prst="rect">
            <a:avLst/>
          </a:prstGeom>
          <a:noFill/>
        </p:spPr>
        <p:txBody>
          <a:bodyPr wrap="square" rtlCol="0">
            <a:spAutoFit/>
          </a:bodyPr>
          <a:lstStyle/>
          <a:p>
            <a:r>
              <a:rPr lang="tr-TR" sz="2800" dirty="0"/>
              <a:t>Öğrencilerin </a:t>
            </a:r>
            <a:r>
              <a:rPr lang="tr-TR" sz="2800" dirty="0" err="1"/>
              <a:t>EBA’ya</a:t>
            </a:r>
            <a:r>
              <a:rPr lang="tr-TR" sz="2800" dirty="0"/>
              <a:t> giriş yapması için E-Okul bilgileri yeterli olacaktır. Kimlik bilgileri ve okul numarası ile kolayca giriş yapabileceklerdir.</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04248" y="77812"/>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850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548940"/>
            <a:ext cx="6378862" cy="646331"/>
          </a:xfrm>
          <a:prstGeom prst="rect">
            <a:avLst/>
          </a:prstGeom>
          <a:noFill/>
        </p:spPr>
        <p:txBody>
          <a:bodyPr wrap="none" rtlCol="0">
            <a:spAutoFit/>
          </a:bodyPr>
          <a:lstStyle/>
          <a:p>
            <a:r>
              <a:rPr lang="tr-TR" sz="3600" b="1" dirty="0"/>
              <a:t>EBA’YA </a:t>
            </a:r>
            <a:r>
              <a:rPr lang="tr-TR" sz="3600" b="1" dirty="0" smtClean="0"/>
              <a:t>GİRİŞ - Kullanıcı İşlemleri</a:t>
            </a:r>
            <a:endParaRPr lang="tr-TR" sz="3600" dirty="0"/>
          </a:p>
        </p:txBody>
      </p:sp>
      <p:sp>
        <p:nvSpPr>
          <p:cNvPr id="5" name="Metin kutusu 4"/>
          <p:cNvSpPr txBox="1"/>
          <p:nvPr/>
        </p:nvSpPr>
        <p:spPr>
          <a:xfrm>
            <a:off x="107504" y="1456323"/>
            <a:ext cx="8064896" cy="4708981"/>
          </a:xfrm>
          <a:prstGeom prst="rect">
            <a:avLst/>
          </a:prstGeom>
          <a:noFill/>
        </p:spPr>
        <p:txBody>
          <a:bodyPr wrap="square" rtlCol="0">
            <a:spAutoFit/>
          </a:bodyPr>
          <a:lstStyle/>
          <a:p>
            <a:pPr marL="457200" indent="-457200" algn="just">
              <a:buFont typeface="Wingdings" pitchFamily="2" charset="2"/>
              <a:buChar char="§"/>
            </a:pPr>
            <a:r>
              <a:rPr lang="tr-TR" sz="2000" b="1" dirty="0" smtClean="0"/>
              <a:t>Bildirimler: </a:t>
            </a:r>
            <a:r>
              <a:rPr lang="tr-TR" sz="2000" dirty="0" err="1" smtClean="0"/>
              <a:t>EBA'da</a:t>
            </a:r>
            <a:r>
              <a:rPr lang="tr-TR" sz="2000" dirty="0" smtClean="0"/>
              <a:t> </a:t>
            </a:r>
            <a:r>
              <a:rPr lang="tr-TR" sz="2000" dirty="0"/>
              <a:t>sizinle ilgili olan gelişmeleri bu bölümde takip edebilirsiniz.</a:t>
            </a:r>
            <a:endParaRPr lang="tr-TR" sz="2000" dirty="0" smtClean="0"/>
          </a:p>
          <a:p>
            <a:pPr marL="457200" indent="-457200" algn="just">
              <a:buFont typeface="Wingdings" pitchFamily="2" charset="2"/>
              <a:buChar char="§"/>
            </a:pPr>
            <a:r>
              <a:rPr lang="tr-TR" sz="2000" b="1" dirty="0" smtClean="0"/>
              <a:t>Mesajlarım: </a:t>
            </a:r>
            <a:r>
              <a:rPr lang="tr-TR" sz="2000" dirty="0" smtClean="0"/>
              <a:t>Üyeler </a:t>
            </a:r>
            <a:r>
              <a:rPr lang="tr-TR" sz="2000" dirty="0"/>
              <a:t>arasında mesajlaşmaya yarayan modüldür. </a:t>
            </a:r>
            <a:endParaRPr lang="tr-TR" sz="2000" dirty="0" smtClean="0"/>
          </a:p>
          <a:p>
            <a:pPr marL="457200" indent="-457200" algn="just">
              <a:buFont typeface="Wingdings" pitchFamily="2" charset="2"/>
              <a:buChar char="§"/>
            </a:pPr>
            <a:r>
              <a:rPr lang="tr-TR" sz="2000" b="1" dirty="0" smtClean="0"/>
              <a:t>EBAKOD Oluştur: </a:t>
            </a:r>
            <a:r>
              <a:rPr lang="tr-TR" sz="2000" dirty="0"/>
              <a:t>Öğretmenlerin </a:t>
            </a:r>
            <a:r>
              <a:rPr lang="tr-TR" sz="2000" dirty="0" smtClean="0"/>
              <a:t>sınıfta etkileşimli tahtadan </a:t>
            </a:r>
            <a:r>
              <a:rPr lang="tr-TR" sz="2000" dirty="0" err="1"/>
              <a:t>EBA’ya</a:t>
            </a:r>
            <a:r>
              <a:rPr lang="tr-TR" sz="2000" dirty="0"/>
              <a:t> </a:t>
            </a:r>
            <a:r>
              <a:rPr lang="tr-TR" sz="2000" dirty="0" smtClean="0"/>
              <a:t>girmeleri esnasında oluşabilecek </a:t>
            </a:r>
            <a:r>
              <a:rPr lang="tr-TR" sz="2000" dirty="0" err="1" smtClean="0"/>
              <a:t>Mebbis</a:t>
            </a:r>
            <a:r>
              <a:rPr lang="tr-TR" sz="2000" dirty="0" smtClean="0"/>
              <a:t> bilgilerinin öğrenciler tarafından öğrenilmesi riskinin ortadan kaldırılması için oluşturulmuş 15 dakika geçerli olan kod oluşturma modülüdür.</a:t>
            </a:r>
          </a:p>
          <a:p>
            <a:pPr marL="457200" indent="-457200" algn="just">
              <a:buFont typeface="Wingdings" pitchFamily="2" charset="2"/>
              <a:buChar char="§"/>
            </a:pPr>
            <a:r>
              <a:rPr lang="tr-TR" sz="2000" b="1" dirty="0" smtClean="0"/>
              <a:t>Profilim: </a:t>
            </a:r>
            <a:r>
              <a:rPr lang="tr-TR" sz="2000" dirty="0" smtClean="0"/>
              <a:t>Beğenme, izlenme, aktivitelerim ve istatistiki vb. bilgilerin tutulduğu kısımdır.</a:t>
            </a:r>
          </a:p>
          <a:p>
            <a:pPr marL="457200" indent="-457200" algn="just">
              <a:buFont typeface="Wingdings" pitchFamily="2" charset="2"/>
              <a:buChar char="§"/>
            </a:pPr>
            <a:r>
              <a:rPr lang="tr-TR" sz="2000" b="1" dirty="0" smtClean="0"/>
              <a:t>Raporlar: </a:t>
            </a:r>
            <a:r>
              <a:rPr lang="tr-TR" sz="2000" dirty="0" smtClean="0"/>
              <a:t>Okul Müdürünün EBA kullanım istatistiklerine bakabildiği kısımdır. (Şuan öğretmenlere kapalı)</a:t>
            </a:r>
          </a:p>
          <a:p>
            <a:pPr marL="457200" indent="-457200" algn="just">
              <a:buFont typeface="Wingdings" pitchFamily="2" charset="2"/>
              <a:buChar char="§"/>
            </a:pPr>
            <a:r>
              <a:rPr lang="tr-TR" sz="2000" b="1" dirty="0" smtClean="0"/>
              <a:t>Tablet Aktivasyon ve USB Şifresi: </a:t>
            </a:r>
            <a:r>
              <a:rPr lang="tr-TR" sz="2000" dirty="0"/>
              <a:t>Tabletlerinizi açabilmeniz için gerekli şifreyi oluşturmanıza ve </a:t>
            </a:r>
            <a:r>
              <a:rPr lang="tr-TR" sz="2000" dirty="0" err="1"/>
              <a:t>PARDUS'ta</a:t>
            </a:r>
            <a:r>
              <a:rPr lang="tr-TR" sz="2000" dirty="0"/>
              <a:t> USB ile oturum açmak için şifre oluşturmanıza yarar.</a:t>
            </a:r>
            <a:endParaRPr lang="tr-TR" sz="2000" dirty="0" smtClean="0"/>
          </a:p>
          <a:p>
            <a:pPr marL="457200" indent="-457200" algn="just">
              <a:buFont typeface="Wingdings" pitchFamily="2" charset="2"/>
              <a:buChar char="§"/>
            </a:pPr>
            <a:r>
              <a:rPr lang="tr-TR" sz="2000" b="1" dirty="0" smtClean="0"/>
              <a:t>Çıkış: </a:t>
            </a:r>
            <a:r>
              <a:rPr lang="tr-TR" sz="2000" dirty="0" err="1" smtClean="0"/>
              <a:t>EBA’dan</a:t>
            </a:r>
            <a:r>
              <a:rPr lang="tr-TR" sz="2000" dirty="0" smtClean="0"/>
              <a:t> çıkış.</a:t>
            </a:r>
            <a:endParaRPr lang="tr-TR" sz="20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702390" y="122345"/>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262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297659"/>
            <a:ext cx="4903907" cy="646331"/>
          </a:xfrm>
          <a:prstGeom prst="rect">
            <a:avLst/>
          </a:prstGeom>
          <a:noFill/>
        </p:spPr>
        <p:txBody>
          <a:bodyPr wrap="none" rtlCol="0">
            <a:spAutoFit/>
          </a:bodyPr>
          <a:lstStyle/>
          <a:p>
            <a:r>
              <a:rPr lang="tr-TR" sz="3600" b="1" dirty="0" smtClean="0"/>
              <a:t>EBA VERSİYONLARI</a:t>
            </a:r>
            <a:endParaRPr lang="tr-TR" sz="36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46" y="1575956"/>
            <a:ext cx="8076047" cy="167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etin kutusu 6"/>
          <p:cNvSpPr txBox="1"/>
          <p:nvPr/>
        </p:nvSpPr>
        <p:spPr>
          <a:xfrm>
            <a:off x="223428" y="1052736"/>
            <a:ext cx="8479116" cy="523220"/>
          </a:xfrm>
          <a:prstGeom prst="rect">
            <a:avLst/>
          </a:prstGeom>
          <a:noFill/>
        </p:spPr>
        <p:txBody>
          <a:bodyPr wrap="none" rtlCol="0">
            <a:spAutoFit/>
          </a:bodyPr>
          <a:lstStyle/>
          <a:p>
            <a:r>
              <a:rPr lang="tr-TR" sz="2800" b="1" dirty="0">
                <a:solidFill>
                  <a:schemeClr val="tx2"/>
                </a:solidFill>
              </a:rPr>
              <a:t>Eğitim Bilişim Ağı (EBA</a:t>
            </a:r>
            <a:r>
              <a:rPr lang="tr-TR" sz="2800" b="1" dirty="0" smtClean="0">
                <a:solidFill>
                  <a:schemeClr val="tx2"/>
                </a:solidFill>
              </a:rPr>
              <a:t>) Versiyon 1 (2012 – 2015)</a:t>
            </a:r>
            <a:endParaRPr lang="tr-TR" sz="2800" dirty="0">
              <a:solidFill>
                <a:schemeClr val="tx2"/>
              </a:solidFill>
            </a:endParaRPr>
          </a:p>
        </p:txBody>
      </p:sp>
      <p:sp>
        <p:nvSpPr>
          <p:cNvPr id="8" name="Metin kutusu 7"/>
          <p:cNvSpPr txBox="1"/>
          <p:nvPr/>
        </p:nvSpPr>
        <p:spPr>
          <a:xfrm>
            <a:off x="223428" y="3429000"/>
            <a:ext cx="8479116" cy="523220"/>
          </a:xfrm>
          <a:prstGeom prst="rect">
            <a:avLst/>
          </a:prstGeom>
          <a:noFill/>
        </p:spPr>
        <p:txBody>
          <a:bodyPr wrap="none" rtlCol="0">
            <a:spAutoFit/>
          </a:bodyPr>
          <a:lstStyle/>
          <a:p>
            <a:r>
              <a:rPr lang="tr-TR" sz="2800" b="1" dirty="0">
                <a:solidFill>
                  <a:schemeClr val="tx2"/>
                </a:solidFill>
              </a:rPr>
              <a:t>Eğitim Bilişim Ağı (EBA</a:t>
            </a:r>
            <a:r>
              <a:rPr lang="tr-TR" sz="2800" b="1" dirty="0" smtClean="0">
                <a:solidFill>
                  <a:schemeClr val="tx2"/>
                </a:solidFill>
              </a:rPr>
              <a:t>) Versiyon 2 (2015 - 2016)</a:t>
            </a:r>
            <a:endParaRPr lang="tr-TR" sz="2800" dirty="0">
              <a:solidFill>
                <a:schemeClr val="tx2"/>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952220"/>
            <a:ext cx="7225718" cy="275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702958" y="84361"/>
            <a:ext cx="1644535" cy="10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38001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tişiklik">
  <a:themeElements>
    <a:clrScheme name="Doğ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Executive</Template>
  <TotalTime>1564</TotalTime>
  <Words>869</Words>
  <Application>Microsoft Office PowerPoint</Application>
  <PresentationFormat>Ekran Gösterisi (4:3)</PresentationFormat>
  <Paragraphs>185</Paragraphs>
  <Slides>51</Slides>
  <Notes>5</Notes>
  <HiddenSlides>0</HiddenSlides>
  <MMClips>0</MMClips>
  <ScaleCrop>false</ScaleCrop>
  <HeadingPairs>
    <vt:vector size="4" baseType="variant">
      <vt:variant>
        <vt:lpstr>Tema</vt:lpstr>
      </vt:variant>
      <vt:variant>
        <vt:i4>2</vt:i4>
      </vt:variant>
      <vt:variant>
        <vt:lpstr>Slayt Başlıkları</vt:lpstr>
      </vt:variant>
      <vt:variant>
        <vt:i4>51</vt:i4>
      </vt:variant>
    </vt:vector>
  </HeadingPairs>
  <TitlesOfParts>
    <vt:vector size="53" baseType="lpstr">
      <vt:lpstr>Office Theme</vt:lpstr>
      <vt:lpstr>Bitişiklik</vt:lpstr>
      <vt:lpstr>PowerPoint Sunusu</vt:lpstr>
      <vt:lpstr>PowerPoint Sunusu</vt:lpstr>
      <vt:lpstr>PowerPoint Sunusu</vt:lpstr>
      <vt:lpstr>PowerPoint Sunusu</vt:lpstr>
      <vt:lpstr>PowerPoint Sunusu</vt:lpstr>
      <vt:lpstr> EBA’ya Giriş :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bilisimizle</dc:creator>
  <cp:lastModifiedBy>Lenovo</cp:lastModifiedBy>
  <cp:revision>186</cp:revision>
  <dcterms:created xsi:type="dcterms:W3CDTF">2016-02-28T15:56:15Z</dcterms:created>
  <dcterms:modified xsi:type="dcterms:W3CDTF">2017-10-26T22:47:21Z</dcterms:modified>
</cp:coreProperties>
</file>